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9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4"/>
  </p:sldMasterIdLst>
  <p:notesMasterIdLst>
    <p:notesMasterId r:id="rId94"/>
  </p:notesMasterIdLst>
  <p:sldIdLst>
    <p:sldId id="287" r:id="rId5"/>
    <p:sldId id="376" r:id="rId6"/>
    <p:sldId id="378" r:id="rId7"/>
    <p:sldId id="308" r:id="rId8"/>
    <p:sldId id="377" r:id="rId9"/>
    <p:sldId id="372" r:id="rId10"/>
    <p:sldId id="373" r:id="rId11"/>
    <p:sldId id="374" r:id="rId12"/>
    <p:sldId id="370" r:id="rId13"/>
    <p:sldId id="371" r:id="rId14"/>
    <p:sldId id="369" r:id="rId15"/>
    <p:sldId id="312" r:id="rId16"/>
    <p:sldId id="310" r:id="rId17"/>
    <p:sldId id="383" r:id="rId18"/>
    <p:sldId id="382" r:id="rId19"/>
    <p:sldId id="351" r:id="rId20"/>
    <p:sldId id="352" r:id="rId21"/>
    <p:sldId id="305" r:id="rId22"/>
    <p:sldId id="291" r:id="rId23"/>
    <p:sldId id="384" r:id="rId24"/>
    <p:sldId id="385" r:id="rId25"/>
    <p:sldId id="295" r:id="rId26"/>
    <p:sldId id="296" r:id="rId27"/>
    <p:sldId id="297" r:id="rId28"/>
    <p:sldId id="298" r:id="rId29"/>
    <p:sldId id="292" r:id="rId30"/>
    <p:sldId id="299" r:id="rId31"/>
    <p:sldId id="386" r:id="rId32"/>
    <p:sldId id="388" r:id="rId33"/>
    <p:sldId id="387" r:id="rId34"/>
    <p:sldId id="300" r:id="rId35"/>
    <p:sldId id="302" r:id="rId36"/>
    <p:sldId id="303" r:id="rId37"/>
    <p:sldId id="304" r:id="rId38"/>
    <p:sldId id="306" r:id="rId39"/>
    <p:sldId id="307" r:id="rId40"/>
    <p:sldId id="301" r:id="rId41"/>
    <p:sldId id="309" r:id="rId42"/>
    <p:sldId id="363" r:id="rId43"/>
    <p:sldId id="311" r:id="rId44"/>
    <p:sldId id="354" r:id="rId45"/>
    <p:sldId id="355" r:id="rId46"/>
    <p:sldId id="356" r:id="rId47"/>
    <p:sldId id="357" r:id="rId48"/>
    <p:sldId id="358" r:id="rId49"/>
    <p:sldId id="359" r:id="rId50"/>
    <p:sldId id="362" r:id="rId51"/>
    <p:sldId id="361" r:id="rId52"/>
    <p:sldId id="381" r:id="rId53"/>
    <p:sldId id="314" r:id="rId54"/>
    <p:sldId id="364" r:id="rId55"/>
    <p:sldId id="316" r:id="rId56"/>
    <p:sldId id="315" r:id="rId57"/>
    <p:sldId id="318" r:id="rId58"/>
    <p:sldId id="319" r:id="rId59"/>
    <p:sldId id="333" r:id="rId60"/>
    <p:sldId id="340" r:id="rId61"/>
    <p:sldId id="341" r:id="rId62"/>
    <p:sldId id="313" r:id="rId63"/>
    <p:sldId id="332" r:id="rId64"/>
    <p:sldId id="330" r:id="rId65"/>
    <p:sldId id="342" r:id="rId66"/>
    <p:sldId id="343" r:id="rId67"/>
    <p:sldId id="331" r:id="rId68"/>
    <p:sldId id="344" r:id="rId69"/>
    <p:sldId id="345" r:id="rId70"/>
    <p:sldId id="320" r:id="rId71"/>
    <p:sldId id="346" r:id="rId72"/>
    <p:sldId id="347" r:id="rId73"/>
    <p:sldId id="329" r:id="rId74"/>
    <p:sldId id="326" r:id="rId75"/>
    <p:sldId id="327" r:id="rId76"/>
    <p:sldId id="321" r:id="rId77"/>
    <p:sldId id="322" r:id="rId78"/>
    <p:sldId id="323" r:id="rId79"/>
    <p:sldId id="350" r:id="rId80"/>
    <p:sldId id="349" r:id="rId81"/>
    <p:sldId id="334" r:id="rId82"/>
    <p:sldId id="348" r:id="rId83"/>
    <p:sldId id="336" r:id="rId84"/>
    <p:sldId id="337" r:id="rId85"/>
    <p:sldId id="338" r:id="rId86"/>
    <p:sldId id="365" r:id="rId87"/>
    <p:sldId id="368" r:id="rId88"/>
    <p:sldId id="367" r:id="rId89"/>
    <p:sldId id="366" r:id="rId90"/>
    <p:sldId id="375" r:id="rId91"/>
    <p:sldId id="380" r:id="rId92"/>
    <p:sldId id="272" r:id="rId9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3" pos="2883">
          <p15:clr>
            <a:srgbClr val="A4A3A4"/>
          </p15:clr>
        </p15:guide>
        <p15:guide id="14" orient="horz" pos="162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talano, Alec" initials="" lastIdx="23" clrIdx="0"/>
  <p:cmAuthor id="1" name="Alec Catala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CBC"/>
    <a:srgbClr val="FEFEFE"/>
    <a:srgbClr val="000000"/>
    <a:srgbClr val="B22491"/>
    <a:srgbClr val="8BC942"/>
    <a:srgbClr val="F2A52C"/>
    <a:srgbClr val="191E26"/>
    <a:srgbClr val="242B25"/>
    <a:srgbClr val="87898B"/>
    <a:srgbClr val="AEB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69" autoAdjust="0"/>
    <p:restoredTop sz="94741" autoAdjust="0"/>
  </p:normalViewPr>
  <p:slideViewPr>
    <p:cSldViewPr snapToGrid="0" showGuides="1">
      <p:cViewPr varScale="1">
        <p:scale>
          <a:sx n="120" d="100"/>
          <a:sy n="120" d="100"/>
        </p:scale>
        <p:origin x="-504" y="-96"/>
      </p:cViewPr>
      <p:guideLst>
        <p:guide orient="horz" pos="1620"/>
        <p:guide pos="28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76" Type="http://schemas.openxmlformats.org/officeDocument/2006/relationships/slide" Target="slides/slide72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97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87" Type="http://schemas.openxmlformats.org/officeDocument/2006/relationships/slide" Target="slides/slide83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90" Type="http://schemas.openxmlformats.org/officeDocument/2006/relationships/slide" Target="slides/slide86.xml"/><Relationship Id="rId95" Type="http://schemas.openxmlformats.org/officeDocument/2006/relationships/commentAuthors" Target="commentAuthor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slide" Target="slides/slide73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slide" Target="slides/slide89.xml"/><Relationship Id="rId98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slide" Target="slides/slide87.xml"/><Relationship Id="rId9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notesMaster" Target="notesMasters/notesMaster1.xml"/><Relationship Id="rId9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podila\Documents\Presentations\ReInvent2014\SchedulerTestResul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podila\Documents\Presentations\ReInvent2014\SchedulerTestResul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podila\Documents\Presentations\ReInvent2014\SchedulerTestResult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spodila\Documents\Presentations\ReInvent2014\SchedulerTest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1">
                <a:solidFill>
                  <a:srgbClr val="000000"/>
                </a:solidFill>
              </a:defRPr>
            </a:pPr>
            <a:r>
              <a:rPr lang="en-US" dirty="0">
                <a:solidFill>
                  <a:schemeClr val="tx1"/>
                </a:solidFill>
              </a:rPr>
              <a:t>No </a:t>
            </a:r>
            <a:r>
              <a:rPr lang="en-US" dirty="0" smtClean="0">
                <a:solidFill>
                  <a:schemeClr val="tx1"/>
                </a:solidFill>
              </a:rPr>
              <a:t>bin packing used</a:t>
            </a:r>
            <a:endParaRPr lang="en-US" dirty="0">
              <a:solidFill>
                <a:schemeClr val="tx1"/>
              </a:solidFill>
            </a:endParaRPr>
          </a:p>
        </c:rich>
      </c:tx>
      <c:layout/>
      <c:overlay val="0"/>
    </c:title>
    <c:autoTitleDeleted val="0"/>
    <c:plotArea>
      <c:layout/>
      <c:areaChart>
        <c:grouping val="stacked"/>
        <c:varyColors val="1"/>
        <c:ser>
          <c:idx val="0"/>
          <c:order val="0"/>
          <c:tx>
            <c:strRef>
              <c:f>[SchedulerTestResults.xlsx]BinPackingTests!$B$1</c:f>
              <c:strCache>
                <c:ptCount val="1"/>
                <c:pt idx="0">
                  <c:v>#Empty</c:v>
                </c:pt>
              </c:strCache>
            </c:strRef>
          </c:tx>
          <c:spPr>
            <a:solidFill>
              <a:srgbClr val="4684EE">
                <a:alpha val="80000"/>
              </a:srgbClr>
            </a:solidFill>
            <a:ln w="25400" cmpd="sng">
              <a:solidFill>
                <a:srgbClr val="4684EE"/>
              </a:solidFill>
            </a:ln>
          </c:spPr>
          <c:val>
            <c:numRef>
              <c:f>[SchedulerTestResults.xlsx]BinPackingTests!$B$2:$B$53</c:f>
              <c:numCache>
                <c:formatCode>General</c:formatCode>
                <c:ptCount val="52"/>
                <c:pt idx="0">
                  <c:v>2000</c:v>
                </c:pt>
                <c:pt idx="1">
                  <c:v>1975</c:v>
                </c:pt>
                <c:pt idx="2">
                  <c:v>1957</c:v>
                </c:pt>
                <c:pt idx="3">
                  <c:v>1933</c:v>
                </c:pt>
                <c:pt idx="4">
                  <c:v>1907</c:v>
                </c:pt>
                <c:pt idx="5">
                  <c:v>1874</c:v>
                </c:pt>
                <c:pt idx="6">
                  <c:v>1845</c:v>
                </c:pt>
                <c:pt idx="7">
                  <c:v>1816</c:v>
                </c:pt>
                <c:pt idx="8">
                  <c:v>1799</c:v>
                </c:pt>
                <c:pt idx="9">
                  <c:v>1772</c:v>
                </c:pt>
                <c:pt idx="10">
                  <c:v>1742</c:v>
                </c:pt>
                <c:pt idx="11">
                  <c:v>1715</c:v>
                </c:pt>
                <c:pt idx="12">
                  <c:v>1693</c:v>
                </c:pt>
                <c:pt idx="13">
                  <c:v>1668</c:v>
                </c:pt>
                <c:pt idx="14">
                  <c:v>1647</c:v>
                </c:pt>
                <c:pt idx="15">
                  <c:v>1625</c:v>
                </c:pt>
                <c:pt idx="16">
                  <c:v>1605</c:v>
                </c:pt>
                <c:pt idx="17">
                  <c:v>1579</c:v>
                </c:pt>
                <c:pt idx="18">
                  <c:v>1560</c:v>
                </c:pt>
                <c:pt idx="19">
                  <c:v>1543</c:v>
                </c:pt>
                <c:pt idx="20">
                  <c:v>1525</c:v>
                </c:pt>
                <c:pt idx="21">
                  <c:v>1505</c:v>
                </c:pt>
                <c:pt idx="22">
                  <c:v>1489</c:v>
                </c:pt>
                <c:pt idx="23">
                  <c:v>1474</c:v>
                </c:pt>
                <c:pt idx="24">
                  <c:v>1461</c:v>
                </c:pt>
                <c:pt idx="25">
                  <c:v>1444</c:v>
                </c:pt>
                <c:pt idx="26">
                  <c:v>1429</c:v>
                </c:pt>
                <c:pt idx="27">
                  <c:v>1416</c:v>
                </c:pt>
                <c:pt idx="28">
                  <c:v>1403</c:v>
                </c:pt>
                <c:pt idx="29">
                  <c:v>1392</c:v>
                </c:pt>
                <c:pt idx="30">
                  <c:v>1378</c:v>
                </c:pt>
                <c:pt idx="31">
                  <c:v>1368</c:v>
                </c:pt>
                <c:pt idx="32">
                  <c:v>1353</c:v>
                </c:pt>
                <c:pt idx="33">
                  <c:v>1343</c:v>
                </c:pt>
                <c:pt idx="34">
                  <c:v>1331</c:v>
                </c:pt>
                <c:pt idx="35">
                  <c:v>1319</c:v>
                </c:pt>
                <c:pt idx="36">
                  <c:v>1306</c:v>
                </c:pt>
                <c:pt idx="37">
                  <c:v>1291</c:v>
                </c:pt>
                <c:pt idx="38">
                  <c:v>1279</c:v>
                </c:pt>
                <c:pt idx="39">
                  <c:v>1270</c:v>
                </c:pt>
                <c:pt idx="40">
                  <c:v>1258</c:v>
                </c:pt>
                <c:pt idx="41">
                  <c:v>1245</c:v>
                </c:pt>
                <c:pt idx="42">
                  <c:v>1229</c:v>
                </c:pt>
                <c:pt idx="43">
                  <c:v>1219</c:v>
                </c:pt>
                <c:pt idx="44">
                  <c:v>1204</c:v>
                </c:pt>
                <c:pt idx="45">
                  <c:v>1189</c:v>
                </c:pt>
                <c:pt idx="46">
                  <c:v>1172</c:v>
                </c:pt>
                <c:pt idx="47">
                  <c:v>1157</c:v>
                </c:pt>
                <c:pt idx="48">
                  <c:v>1138</c:v>
                </c:pt>
                <c:pt idx="49">
                  <c:v>1129</c:v>
                </c:pt>
                <c:pt idx="50">
                  <c:v>1116</c:v>
                </c:pt>
                <c:pt idx="51">
                  <c:v>1097</c:v>
                </c:pt>
              </c:numCache>
            </c:numRef>
          </c:val>
        </c:ser>
        <c:ser>
          <c:idx val="1"/>
          <c:order val="1"/>
          <c:tx>
            <c:strRef>
              <c:f>[SchedulerTestResults.xlsx]BinPackingTests!$C$1</c:f>
              <c:strCache>
                <c:ptCount val="1"/>
                <c:pt idx="0">
                  <c:v>#Partial</c:v>
                </c:pt>
              </c:strCache>
            </c:strRef>
          </c:tx>
          <c:spPr>
            <a:solidFill>
              <a:srgbClr val="DC3912">
                <a:alpha val="80000"/>
              </a:srgbClr>
            </a:solidFill>
            <a:ln w="25400" cmpd="sng">
              <a:solidFill>
                <a:srgbClr val="DC3912"/>
              </a:solidFill>
            </a:ln>
          </c:spPr>
          <c:val>
            <c:numRef>
              <c:f>[SchedulerTestResults.xlsx]BinPackingTests!$C$2:$C$53</c:f>
              <c:numCache>
                <c:formatCode>General</c:formatCode>
                <c:ptCount val="52"/>
                <c:pt idx="0">
                  <c:v>0</c:v>
                </c:pt>
                <c:pt idx="1">
                  <c:v>19</c:v>
                </c:pt>
                <c:pt idx="2">
                  <c:v>28</c:v>
                </c:pt>
                <c:pt idx="3">
                  <c:v>47</c:v>
                </c:pt>
                <c:pt idx="4">
                  <c:v>67</c:v>
                </c:pt>
                <c:pt idx="5">
                  <c:v>98</c:v>
                </c:pt>
                <c:pt idx="6">
                  <c:v>120</c:v>
                </c:pt>
                <c:pt idx="7">
                  <c:v>143</c:v>
                </c:pt>
                <c:pt idx="8">
                  <c:v>146</c:v>
                </c:pt>
                <c:pt idx="9">
                  <c:v>168</c:v>
                </c:pt>
                <c:pt idx="10">
                  <c:v>193</c:v>
                </c:pt>
                <c:pt idx="11">
                  <c:v>217</c:v>
                </c:pt>
                <c:pt idx="12">
                  <c:v>235</c:v>
                </c:pt>
                <c:pt idx="13">
                  <c:v>253</c:v>
                </c:pt>
                <c:pt idx="14">
                  <c:v>265</c:v>
                </c:pt>
                <c:pt idx="15">
                  <c:v>281</c:v>
                </c:pt>
                <c:pt idx="16">
                  <c:v>295</c:v>
                </c:pt>
                <c:pt idx="17">
                  <c:v>315</c:v>
                </c:pt>
                <c:pt idx="18">
                  <c:v>323</c:v>
                </c:pt>
                <c:pt idx="19">
                  <c:v>332</c:v>
                </c:pt>
                <c:pt idx="20">
                  <c:v>339</c:v>
                </c:pt>
                <c:pt idx="21">
                  <c:v>350</c:v>
                </c:pt>
                <c:pt idx="22">
                  <c:v>354</c:v>
                </c:pt>
                <c:pt idx="23">
                  <c:v>358</c:v>
                </c:pt>
                <c:pt idx="24">
                  <c:v>355</c:v>
                </c:pt>
                <c:pt idx="25">
                  <c:v>359</c:v>
                </c:pt>
                <c:pt idx="26">
                  <c:v>363</c:v>
                </c:pt>
                <c:pt idx="27">
                  <c:v>362</c:v>
                </c:pt>
                <c:pt idx="28">
                  <c:v>360</c:v>
                </c:pt>
                <c:pt idx="29">
                  <c:v>357</c:v>
                </c:pt>
                <c:pt idx="30">
                  <c:v>359</c:v>
                </c:pt>
                <c:pt idx="31">
                  <c:v>349</c:v>
                </c:pt>
                <c:pt idx="32">
                  <c:v>352</c:v>
                </c:pt>
                <c:pt idx="33">
                  <c:v>343</c:v>
                </c:pt>
                <c:pt idx="34">
                  <c:v>339</c:v>
                </c:pt>
                <c:pt idx="35">
                  <c:v>333</c:v>
                </c:pt>
                <c:pt idx="36">
                  <c:v>330</c:v>
                </c:pt>
                <c:pt idx="37">
                  <c:v>332</c:v>
                </c:pt>
                <c:pt idx="38">
                  <c:v>331</c:v>
                </c:pt>
                <c:pt idx="39">
                  <c:v>323</c:v>
                </c:pt>
                <c:pt idx="40">
                  <c:v>319</c:v>
                </c:pt>
                <c:pt idx="41">
                  <c:v>314</c:v>
                </c:pt>
                <c:pt idx="42">
                  <c:v>315</c:v>
                </c:pt>
                <c:pt idx="43">
                  <c:v>310</c:v>
                </c:pt>
                <c:pt idx="44">
                  <c:v>308</c:v>
                </c:pt>
                <c:pt idx="45">
                  <c:v>311</c:v>
                </c:pt>
                <c:pt idx="46">
                  <c:v>314</c:v>
                </c:pt>
                <c:pt idx="47">
                  <c:v>315</c:v>
                </c:pt>
                <c:pt idx="48">
                  <c:v>323</c:v>
                </c:pt>
                <c:pt idx="49">
                  <c:v>313</c:v>
                </c:pt>
                <c:pt idx="50">
                  <c:v>313</c:v>
                </c:pt>
                <c:pt idx="51">
                  <c:v>320</c:v>
                </c:pt>
              </c:numCache>
            </c:numRef>
          </c:val>
        </c:ser>
        <c:ser>
          <c:idx val="2"/>
          <c:order val="2"/>
          <c:tx>
            <c:strRef>
              <c:f>[SchedulerTestResults.xlsx]BinPackingTests!$D$1</c:f>
              <c:strCache>
                <c:ptCount val="1"/>
                <c:pt idx="0">
                  <c:v>#Full</c:v>
                </c:pt>
              </c:strCache>
            </c:strRef>
          </c:tx>
          <c:spPr>
            <a:solidFill>
              <a:srgbClr val="FF9900">
                <a:alpha val="80000"/>
              </a:srgbClr>
            </a:solidFill>
            <a:ln w="25400" cmpd="sng">
              <a:solidFill>
                <a:srgbClr val="FF9900"/>
              </a:solidFill>
            </a:ln>
          </c:spPr>
          <c:val>
            <c:numRef>
              <c:f>[SchedulerTestResults.xlsx]BinPackingTests!$D$2:$D$53</c:f>
              <c:numCache>
                <c:formatCode>General</c:formatCode>
                <c:ptCount val="52"/>
                <c:pt idx="0">
                  <c:v>0</c:v>
                </c:pt>
                <c:pt idx="1">
                  <c:v>6</c:v>
                </c:pt>
                <c:pt idx="2">
                  <c:v>15</c:v>
                </c:pt>
                <c:pt idx="3">
                  <c:v>20</c:v>
                </c:pt>
                <c:pt idx="4">
                  <c:v>26</c:v>
                </c:pt>
                <c:pt idx="5">
                  <c:v>28</c:v>
                </c:pt>
                <c:pt idx="6">
                  <c:v>35</c:v>
                </c:pt>
                <c:pt idx="7">
                  <c:v>41</c:v>
                </c:pt>
                <c:pt idx="8">
                  <c:v>55</c:v>
                </c:pt>
                <c:pt idx="9">
                  <c:v>60</c:v>
                </c:pt>
                <c:pt idx="10">
                  <c:v>65</c:v>
                </c:pt>
                <c:pt idx="11">
                  <c:v>68</c:v>
                </c:pt>
                <c:pt idx="12">
                  <c:v>72</c:v>
                </c:pt>
                <c:pt idx="13">
                  <c:v>79</c:v>
                </c:pt>
                <c:pt idx="14">
                  <c:v>88</c:v>
                </c:pt>
                <c:pt idx="15">
                  <c:v>94</c:v>
                </c:pt>
                <c:pt idx="16">
                  <c:v>100</c:v>
                </c:pt>
                <c:pt idx="17">
                  <c:v>106</c:v>
                </c:pt>
                <c:pt idx="18">
                  <c:v>117</c:v>
                </c:pt>
                <c:pt idx="19">
                  <c:v>125</c:v>
                </c:pt>
                <c:pt idx="20">
                  <c:v>136</c:v>
                </c:pt>
                <c:pt idx="21">
                  <c:v>145</c:v>
                </c:pt>
                <c:pt idx="22">
                  <c:v>157</c:v>
                </c:pt>
                <c:pt idx="23">
                  <c:v>168</c:v>
                </c:pt>
                <c:pt idx="24">
                  <c:v>184</c:v>
                </c:pt>
                <c:pt idx="25">
                  <c:v>197</c:v>
                </c:pt>
                <c:pt idx="26">
                  <c:v>208</c:v>
                </c:pt>
                <c:pt idx="27">
                  <c:v>222</c:v>
                </c:pt>
                <c:pt idx="28">
                  <c:v>237</c:v>
                </c:pt>
                <c:pt idx="29">
                  <c:v>251</c:v>
                </c:pt>
                <c:pt idx="30">
                  <c:v>263</c:v>
                </c:pt>
                <c:pt idx="31">
                  <c:v>283</c:v>
                </c:pt>
                <c:pt idx="32">
                  <c:v>295</c:v>
                </c:pt>
                <c:pt idx="33">
                  <c:v>314</c:v>
                </c:pt>
                <c:pt idx="34">
                  <c:v>330</c:v>
                </c:pt>
                <c:pt idx="35">
                  <c:v>348</c:v>
                </c:pt>
                <c:pt idx="36">
                  <c:v>364</c:v>
                </c:pt>
                <c:pt idx="37">
                  <c:v>377</c:v>
                </c:pt>
                <c:pt idx="38">
                  <c:v>390</c:v>
                </c:pt>
                <c:pt idx="39">
                  <c:v>407</c:v>
                </c:pt>
                <c:pt idx="40">
                  <c:v>423</c:v>
                </c:pt>
                <c:pt idx="41">
                  <c:v>441</c:v>
                </c:pt>
                <c:pt idx="42">
                  <c:v>456</c:v>
                </c:pt>
                <c:pt idx="43">
                  <c:v>471</c:v>
                </c:pt>
                <c:pt idx="44">
                  <c:v>488</c:v>
                </c:pt>
                <c:pt idx="45">
                  <c:v>500</c:v>
                </c:pt>
                <c:pt idx="46">
                  <c:v>514</c:v>
                </c:pt>
                <c:pt idx="47">
                  <c:v>528</c:v>
                </c:pt>
                <c:pt idx="48">
                  <c:v>539</c:v>
                </c:pt>
                <c:pt idx="49">
                  <c:v>558</c:v>
                </c:pt>
                <c:pt idx="50">
                  <c:v>571</c:v>
                </c:pt>
                <c:pt idx="51">
                  <c:v>583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445056"/>
        <c:axId val="82446976"/>
      </c:areaChart>
      <c:catAx>
        <c:axId val="8244505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layout/>
          <c:overlay val="0"/>
        </c:title>
        <c:majorTickMark val="none"/>
        <c:minorTickMark val="none"/>
        <c:tickLblPos val="none"/>
        <c:txPr>
          <a:bodyPr/>
          <a:lstStyle/>
          <a:p>
            <a:pPr>
              <a:defRPr/>
            </a:pPr>
            <a:endParaRPr lang="en-US"/>
          </a:p>
        </c:txPr>
        <c:crossAx val="82446976"/>
        <c:crosses val="autoZero"/>
        <c:auto val="1"/>
        <c:lblAlgn val="ctr"/>
        <c:lblOffset val="100"/>
        <c:noMultiLvlLbl val="1"/>
      </c:catAx>
      <c:valAx>
        <c:axId val="82446976"/>
        <c:scaling>
          <c:orientation val="minMax"/>
          <c:min val="750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800" b="0" dirty="0">
                    <a:solidFill>
                      <a:schemeClr val="tx1"/>
                    </a:solidFill>
                  </a:rPr>
                  <a:t>#Hosts</a:t>
                </a:r>
              </a:p>
            </c:rich>
          </c:tx>
          <c:layout/>
          <c:overlay val="0"/>
        </c:title>
        <c:numFmt formatCode="General" sourceLinked="1"/>
        <c:majorTickMark val="cross"/>
        <c:minorTickMark val="none"/>
        <c:tickLblPos val="nextTo"/>
        <c:spPr>
          <a:ln w="12700">
            <a:solidFill>
              <a:schemeClr val="tx1"/>
            </a:solidFill>
            <a:tailEnd type="stealth"/>
          </a:ln>
        </c:spPr>
        <c:txPr>
          <a:bodyPr/>
          <a:lstStyle/>
          <a:p>
            <a:pPr>
              <a:defRPr sz="800" baseline="0"/>
            </a:pPr>
            <a:endParaRPr lang="en-US"/>
          </a:p>
        </c:txPr>
        <c:crossAx val="82445056"/>
        <c:crosses val="autoZero"/>
        <c:crossBetween val="midCat"/>
      </c:valAx>
    </c:plotArea>
    <c:legend>
      <c:legendPos val="r"/>
      <c:layout/>
      <c:overlay val="0"/>
    </c:legend>
    <c:plotVisOnly val="1"/>
    <c:dispBlanksAs val="zero"/>
    <c:showDLblsOverMax val="1"/>
  </c:chart>
  <c:spPr>
    <a:solidFill>
      <a:schemeClr val="bg1">
        <a:lumMod val="95000"/>
      </a:schemeClr>
    </a:solidFill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1">
                <a:solidFill>
                  <a:srgbClr val="000000"/>
                </a:solidFill>
              </a:defRPr>
            </a:pPr>
            <a:r>
              <a:rPr lang="en-US" dirty="0"/>
              <a:t>With </a:t>
            </a:r>
            <a:r>
              <a:rPr lang="en-US" dirty="0" smtClean="0"/>
              <a:t>bin packing</a:t>
            </a:r>
            <a:endParaRPr lang="en-US" dirty="0"/>
          </a:p>
        </c:rich>
      </c:tx>
      <c:layout/>
      <c:overlay val="0"/>
    </c:title>
    <c:autoTitleDeleted val="0"/>
    <c:plotArea>
      <c:layout/>
      <c:areaChart>
        <c:grouping val="stacked"/>
        <c:varyColors val="1"/>
        <c:ser>
          <c:idx val="0"/>
          <c:order val="0"/>
          <c:tx>
            <c:strRef>
              <c:f>[SchedulerTestResults.xlsx]BinPackingTests!$G$1</c:f>
              <c:strCache>
                <c:ptCount val="1"/>
                <c:pt idx="0">
                  <c:v>#Empty</c:v>
                </c:pt>
              </c:strCache>
            </c:strRef>
          </c:tx>
          <c:spPr>
            <a:solidFill>
              <a:srgbClr val="4684EE">
                <a:alpha val="80000"/>
              </a:srgbClr>
            </a:solidFill>
            <a:ln w="25400" cmpd="sng">
              <a:solidFill>
                <a:srgbClr val="4684EE"/>
              </a:solidFill>
            </a:ln>
          </c:spPr>
          <c:val>
            <c:numRef>
              <c:f>[SchedulerTestResults.xlsx]BinPackingTests!$G$2:$G$53</c:f>
              <c:numCache>
                <c:formatCode>General</c:formatCode>
                <c:ptCount val="52"/>
                <c:pt idx="0">
                  <c:v>2000</c:v>
                </c:pt>
                <c:pt idx="1">
                  <c:v>1983</c:v>
                </c:pt>
                <c:pt idx="2">
                  <c:v>1967</c:v>
                </c:pt>
                <c:pt idx="3">
                  <c:v>1949</c:v>
                </c:pt>
                <c:pt idx="4">
                  <c:v>1933</c:v>
                </c:pt>
                <c:pt idx="5">
                  <c:v>1918</c:v>
                </c:pt>
                <c:pt idx="6">
                  <c:v>1903</c:v>
                </c:pt>
                <c:pt idx="7">
                  <c:v>1887</c:v>
                </c:pt>
                <c:pt idx="8">
                  <c:v>1872</c:v>
                </c:pt>
                <c:pt idx="9">
                  <c:v>1857</c:v>
                </c:pt>
                <c:pt idx="10">
                  <c:v>1841</c:v>
                </c:pt>
                <c:pt idx="11">
                  <c:v>1825</c:v>
                </c:pt>
                <c:pt idx="12">
                  <c:v>1810</c:v>
                </c:pt>
                <c:pt idx="13">
                  <c:v>1795</c:v>
                </c:pt>
                <c:pt idx="14">
                  <c:v>1780</c:v>
                </c:pt>
                <c:pt idx="15">
                  <c:v>1764</c:v>
                </c:pt>
                <c:pt idx="16">
                  <c:v>1749</c:v>
                </c:pt>
                <c:pt idx="17">
                  <c:v>1734</c:v>
                </c:pt>
                <c:pt idx="18">
                  <c:v>1719</c:v>
                </c:pt>
                <c:pt idx="19">
                  <c:v>1704</c:v>
                </c:pt>
                <c:pt idx="20">
                  <c:v>1689</c:v>
                </c:pt>
                <c:pt idx="21">
                  <c:v>1674</c:v>
                </c:pt>
                <c:pt idx="22">
                  <c:v>1657</c:v>
                </c:pt>
                <c:pt idx="23">
                  <c:v>1642</c:v>
                </c:pt>
                <c:pt idx="24">
                  <c:v>1627</c:v>
                </c:pt>
                <c:pt idx="25">
                  <c:v>1612</c:v>
                </c:pt>
                <c:pt idx="26">
                  <c:v>1597</c:v>
                </c:pt>
                <c:pt idx="27">
                  <c:v>1582</c:v>
                </c:pt>
                <c:pt idx="28">
                  <c:v>1567</c:v>
                </c:pt>
                <c:pt idx="29">
                  <c:v>1552</c:v>
                </c:pt>
                <c:pt idx="30">
                  <c:v>1537</c:v>
                </c:pt>
                <c:pt idx="31">
                  <c:v>1522</c:v>
                </c:pt>
                <c:pt idx="32">
                  <c:v>1507</c:v>
                </c:pt>
                <c:pt idx="33">
                  <c:v>1492</c:v>
                </c:pt>
                <c:pt idx="34">
                  <c:v>1477</c:v>
                </c:pt>
                <c:pt idx="35">
                  <c:v>1462</c:v>
                </c:pt>
                <c:pt idx="36">
                  <c:v>1447</c:v>
                </c:pt>
                <c:pt idx="37">
                  <c:v>1432</c:v>
                </c:pt>
                <c:pt idx="38">
                  <c:v>1417</c:v>
                </c:pt>
                <c:pt idx="39">
                  <c:v>1402</c:v>
                </c:pt>
                <c:pt idx="40">
                  <c:v>1387</c:v>
                </c:pt>
                <c:pt idx="41">
                  <c:v>1372</c:v>
                </c:pt>
                <c:pt idx="42">
                  <c:v>1357</c:v>
                </c:pt>
                <c:pt idx="43">
                  <c:v>1342</c:v>
                </c:pt>
                <c:pt idx="44">
                  <c:v>1327</c:v>
                </c:pt>
                <c:pt idx="45">
                  <c:v>1312</c:v>
                </c:pt>
                <c:pt idx="46">
                  <c:v>1297</c:v>
                </c:pt>
                <c:pt idx="47">
                  <c:v>1282</c:v>
                </c:pt>
                <c:pt idx="48">
                  <c:v>1267</c:v>
                </c:pt>
                <c:pt idx="49">
                  <c:v>1252</c:v>
                </c:pt>
                <c:pt idx="50">
                  <c:v>1237</c:v>
                </c:pt>
                <c:pt idx="51">
                  <c:v>1222</c:v>
                </c:pt>
              </c:numCache>
            </c:numRef>
          </c:val>
        </c:ser>
        <c:ser>
          <c:idx val="1"/>
          <c:order val="1"/>
          <c:tx>
            <c:strRef>
              <c:f>[SchedulerTestResults.xlsx]BinPackingTests!$H$1</c:f>
              <c:strCache>
                <c:ptCount val="1"/>
                <c:pt idx="0">
                  <c:v>#Partial</c:v>
                </c:pt>
              </c:strCache>
            </c:strRef>
          </c:tx>
          <c:spPr>
            <a:solidFill>
              <a:srgbClr val="DC3912">
                <a:alpha val="80000"/>
              </a:srgbClr>
            </a:solidFill>
            <a:ln w="25400" cmpd="sng">
              <a:solidFill>
                <a:srgbClr val="DC3912"/>
              </a:solidFill>
            </a:ln>
          </c:spPr>
          <c:val>
            <c:numRef>
              <c:f>[SchedulerTestResults.xlsx]BinPackingTests!$H$2:$H$53</c:f>
              <c:numCache>
                <c:formatCode>General</c:formatCode>
                <c:ptCount val="52"/>
                <c:pt idx="0">
                  <c:v>0</c:v>
                </c:pt>
                <c:pt idx="1">
                  <c:v>8</c:v>
                </c:pt>
                <c:pt idx="2">
                  <c:v>13</c:v>
                </c:pt>
                <c:pt idx="3">
                  <c:v>24</c:v>
                </c:pt>
                <c:pt idx="4">
                  <c:v>28</c:v>
                </c:pt>
                <c:pt idx="5">
                  <c:v>28</c:v>
                </c:pt>
                <c:pt idx="6">
                  <c:v>28</c:v>
                </c:pt>
                <c:pt idx="7">
                  <c:v>31</c:v>
                </c:pt>
                <c:pt idx="8">
                  <c:v>31</c:v>
                </c:pt>
                <c:pt idx="9">
                  <c:v>31</c:v>
                </c:pt>
                <c:pt idx="10">
                  <c:v>35</c:v>
                </c:pt>
                <c:pt idx="11">
                  <c:v>38</c:v>
                </c:pt>
                <c:pt idx="12">
                  <c:v>38</c:v>
                </c:pt>
                <c:pt idx="13">
                  <c:v>38</c:v>
                </c:pt>
                <c:pt idx="14">
                  <c:v>38</c:v>
                </c:pt>
                <c:pt idx="15">
                  <c:v>42</c:v>
                </c:pt>
                <c:pt idx="16">
                  <c:v>42</c:v>
                </c:pt>
                <c:pt idx="17">
                  <c:v>42</c:v>
                </c:pt>
                <c:pt idx="18">
                  <c:v>42</c:v>
                </c:pt>
                <c:pt idx="19">
                  <c:v>42</c:v>
                </c:pt>
                <c:pt idx="20">
                  <c:v>42</c:v>
                </c:pt>
                <c:pt idx="21">
                  <c:v>42</c:v>
                </c:pt>
                <c:pt idx="22">
                  <c:v>50</c:v>
                </c:pt>
                <c:pt idx="23">
                  <c:v>50</c:v>
                </c:pt>
                <c:pt idx="24">
                  <c:v>50</c:v>
                </c:pt>
                <c:pt idx="25">
                  <c:v>50</c:v>
                </c:pt>
                <c:pt idx="26">
                  <c:v>50</c:v>
                </c:pt>
                <c:pt idx="27">
                  <c:v>50</c:v>
                </c:pt>
                <c:pt idx="28">
                  <c:v>50</c:v>
                </c:pt>
                <c:pt idx="29">
                  <c:v>50</c:v>
                </c:pt>
                <c:pt idx="30">
                  <c:v>50</c:v>
                </c:pt>
                <c:pt idx="31">
                  <c:v>50</c:v>
                </c:pt>
                <c:pt idx="32">
                  <c:v>50</c:v>
                </c:pt>
                <c:pt idx="33">
                  <c:v>50</c:v>
                </c:pt>
                <c:pt idx="34">
                  <c:v>50</c:v>
                </c:pt>
                <c:pt idx="35">
                  <c:v>50</c:v>
                </c:pt>
                <c:pt idx="36">
                  <c:v>50</c:v>
                </c:pt>
                <c:pt idx="37">
                  <c:v>50</c:v>
                </c:pt>
                <c:pt idx="38">
                  <c:v>50</c:v>
                </c:pt>
                <c:pt idx="39">
                  <c:v>50</c:v>
                </c:pt>
                <c:pt idx="40">
                  <c:v>50</c:v>
                </c:pt>
                <c:pt idx="41">
                  <c:v>50</c:v>
                </c:pt>
                <c:pt idx="42">
                  <c:v>50</c:v>
                </c:pt>
                <c:pt idx="43">
                  <c:v>50</c:v>
                </c:pt>
                <c:pt idx="44">
                  <c:v>50</c:v>
                </c:pt>
                <c:pt idx="45">
                  <c:v>50</c:v>
                </c:pt>
                <c:pt idx="46">
                  <c:v>50</c:v>
                </c:pt>
                <c:pt idx="47">
                  <c:v>50</c:v>
                </c:pt>
                <c:pt idx="48">
                  <c:v>50</c:v>
                </c:pt>
                <c:pt idx="49">
                  <c:v>50</c:v>
                </c:pt>
                <c:pt idx="50">
                  <c:v>50</c:v>
                </c:pt>
                <c:pt idx="51">
                  <c:v>50</c:v>
                </c:pt>
              </c:numCache>
            </c:numRef>
          </c:val>
        </c:ser>
        <c:ser>
          <c:idx val="2"/>
          <c:order val="2"/>
          <c:tx>
            <c:strRef>
              <c:f>[SchedulerTestResults.xlsx]BinPackingTests!$I$1</c:f>
              <c:strCache>
                <c:ptCount val="1"/>
                <c:pt idx="0">
                  <c:v>#Full</c:v>
                </c:pt>
              </c:strCache>
            </c:strRef>
          </c:tx>
          <c:spPr>
            <a:solidFill>
              <a:srgbClr val="FF9900">
                <a:alpha val="80000"/>
              </a:srgbClr>
            </a:solidFill>
            <a:ln w="25400" cmpd="sng">
              <a:solidFill>
                <a:srgbClr val="FF9900"/>
              </a:solidFill>
            </a:ln>
          </c:spPr>
          <c:val>
            <c:numRef>
              <c:f>[SchedulerTestResults.xlsx]BinPackingTests!$I$2:$I$53</c:f>
              <c:numCache>
                <c:formatCode>General</c:formatCode>
                <c:ptCount val="52"/>
                <c:pt idx="0">
                  <c:v>0</c:v>
                </c:pt>
                <c:pt idx="1">
                  <c:v>9</c:v>
                </c:pt>
                <c:pt idx="2">
                  <c:v>20</c:v>
                </c:pt>
                <c:pt idx="3">
                  <c:v>27</c:v>
                </c:pt>
                <c:pt idx="4">
                  <c:v>39</c:v>
                </c:pt>
                <c:pt idx="5">
                  <c:v>54</c:v>
                </c:pt>
                <c:pt idx="6">
                  <c:v>69</c:v>
                </c:pt>
                <c:pt idx="7">
                  <c:v>82</c:v>
                </c:pt>
                <c:pt idx="8">
                  <c:v>97</c:v>
                </c:pt>
                <c:pt idx="9">
                  <c:v>112</c:v>
                </c:pt>
                <c:pt idx="10">
                  <c:v>124</c:v>
                </c:pt>
                <c:pt idx="11">
                  <c:v>137</c:v>
                </c:pt>
                <c:pt idx="12">
                  <c:v>152</c:v>
                </c:pt>
                <c:pt idx="13">
                  <c:v>167</c:v>
                </c:pt>
                <c:pt idx="14">
                  <c:v>182</c:v>
                </c:pt>
                <c:pt idx="15">
                  <c:v>194</c:v>
                </c:pt>
                <c:pt idx="16">
                  <c:v>209</c:v>
                </c:pt>
                <c:pt idx="17">
                  <c:v>224</c:v>
                </c:pt>
                <c:pt idx="18">
                  <c:v>239</c:v>
                </c:pt>
                <c:pt idx="19">
                  <c:v>254</c:v>
                </c:pt>
                <c:pt idx="20">
                  <c:v>269</c:v>
                </c:pt>
                <c:pt idx="21">
                  <c:v>284</c:v>
                </c:pt>
                <c:pt idx="22">
                  <c:v>293</c:v>
                </c:pt>
                <c:pt idx="23">
                  <c:v>308</c:v>
                </c:pt>
                <c:pt idx="24">
                  <c:v>323</c:v>
                </c:pt>
                <c:pt idx="25">
                  <c:v>338</c:v>
                </c:pt>
                <c:pt idx="26">
                  <c:v>353</c:v>
                </c:pt>
                <c:pt idx="27">
                  <c:v>368</c:v>
                </c:pt>
                <c:pt idx="28">
                  <c:v>383</c:v>
                </c:pt>
                <c:pt idx="29">
                  <c:v>398</c:v>
                </c:pt>
                <c:pt idx="30">
                  <c:v>413</c:v>
                </c:pt>
                <c:pt idx="31">
                  <c:v>428</c:v>
                </c:pt>
                <c:pt idx="32">
                  <c:v>443</c:v>
                </c:pt>
                <c:pt idx="33">
                  <c:v>458</c:v>
                </c:pt>
                <c:pt idx="34">
                  <c:v>473</c:v>
                </c:pt>
                <c:pt idx="35">
                  <c:v>488</c:v>
                </c:pt>
                <c:pt idx="36">
                  <c:v>503</c:v>
                </c:pt>
                <c:pt idx="37">
                  <c:v>518</c:v>
                </c:pt>
                <c:pt idx="38">
                  <c:v>533</c:v>
                </c:pt>
                <c:pt idx="39">
                  <c:v>548</c:v>
                </c:pt>
                <c:pt idx="40">
                  <c:v>563</c:v>
                </c:pt>
                <c:pt idx="41">
                  <c:v>578</c:v>
                </c:pt>
                <c:pt idx="42">
                  <c:v>593</c:v>
                </c:pt>
                <c:pt idx="43">
                  <c:v>608</c:v>
                </c:pt>
                <c:pt idx="44">
                  <c:v>623</c:v>
                </c:pt>
                <c:pt idx="45">
                  <c:v>638</c:v>
                </c:pt>
                <c:pt idx="46">
                  <c:v>653</c:v>
                </c:pt>
                <c:pt idx="47">
                  <c:v>668</c:v>
                </c:pt>
                <c:pt idx="48">
                  <c:v>683</c:v>
                </c:pt>
                <c:pt idx="49">
                  <c:v>698</c:v>
                </c:pt>
                <c:pt idx="50">
                  <c:v>713</c:v>
                </c:pt>
                <c:pt idx="51">
                  <c:v>728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477824"/>
        <c:axId val="82479744"/>
      </c:areaChart>
      <c:catAx>
        <c:axId val="824778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layout/>
          <c:overlay val="0"/>
        </c:title>
        <c:majorTickMark val="none"/>
        <c:minorTickMark val="none"/>
        <c:tickLblPos val="none"/>
        <c:txPr>
          <a:bodyPr/>
          <a:lstStyle/>
          <a:p>
            <a:pPr>
              <a:defRPr/>
            </a:pPr>
            <a:endParaRPr lang="en-US"/>
          </a:p>
        </c:txPr>
        <c:crossAx val="82479744"/>
        <c:crosses val="autoZero"/>
        <c:auto val="1"/>
        <c:lblAlgn val="ctr"/>
        <c:lblOffset val="100"/>
        <c:noMultiLvlLbl val="1"/>
      </c:catAx>
      <c:valAx>
        <c:axId val="82479744"/>
        <c:scaling>
          <c:orientation val="minMax"/>
          <c:min val="750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800" b="0" dirty="0"/>
                  <a:t>#Hosts</a:t>
                </a:r>
              </a:p>
            </c:rich>
          </c:tx>
          <c:layout/>
          <c:overlay val="0"/>
        </c:title>
        <c:numFmt formatCode="General" sourceLinked="1"/>
        <c:majorTickMark val="cross"/>
        <c:minorTickMark val="none"/>
        <c:tickLblPos val="nextTo"/>
        <c:spPr>
          <a:ln w="12700">
            <a:solidFill>
              <a:schemeClr val="tx1"/>
            </a:solidFill>
            <a:tailEnd type="stealth"/>
          </a:ln>
        </c:spPr>
        <c:txPr>
          <a:bodyPr/>
          <a:lstStyle/>
          <a:p>
            <a:pPr>
              <a:defRPr/>
            </a:pPr>
            <a:endParaRPr lang="en-US"/>
          </a:p>
        </c:txPr>
        <c:crossAx val="82477824"/>
        <c:crosses val="autoZero"/>
        <c:crossBetween val="midCat"/>
      </c:valAx>
    </c:plotArea>
    <c:legend>
      <c:legendPos val="r"/>
      <c:layout/>
      <c:overlay val="0"/>
    </c:legend>
    <c:plotVisOnly val="1"/>
    <c:dispBlanksAs val="zero"/>
    <c:showDLblsOverMax val="1"/>
  </c:chart>
  <c:spPr>
    <a:solidFill>
      <a:schemeClr val="bg1">
        <a:lumMod val="95000"/>
      </a:schemeClr>
    </a:solidFill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1">
                <a:solidFill>
                  <a:srgbClr val="000000"/>
                </a:solidFill>
              </a:defRPr>
            </a:pPr>
            <a:r>
              <a:rPr lang="en-US" dirty="0"/>
              <a:t>No </a:t>
            </a:r>
            <a:r>
              <a:rPr lang="en-US" dirty="0" smtClean="0"/>
              <a:t>task runtime-based packer</a:t>
            </a:r>
            <a:endParaRPr lang="en-US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3387408875757359"/>
          <c:y val="0.31180543368601776"/>
          <c:w val="0.47967504685134005"/>
          <c:h val="0.57724160944441616"/>
        </c:manualLayout>
      </c:layout>
      <c:areaChart>
        <c:grouping val="stacked"/>
        <c:varyColors val="1"/>
        <c:ser>
          <c:idx val="0"/>
          <c:order val="0"/>
          <c:tx>
            <c:strRef>
              <c:f>TaskRuntimePacker!$B$2</c:f>
              <c:strCache>
                <c:ptCount val="1"/>
                <c:pt idx="0">
                  <c:v>Unused</c:v>
                </c:pt>
              </c:strCache>
            </c:strRef>
          </c:tx>
          <c:spPr>
            <a:solidFill>
              <a:srgbClr val="4684EE">
                <a:alpha val="80000"/>
              </a:srgbClr>
            </a:solidFill>
            <a:ln w="25400" cmpd="sng">
              <a:solidFill>
                <a:srgbClr val="4684EE"/>
              </a:solidFill>
            </a:ln>
          </c:spPr>
          <c:val>
            <c:numRef>
              <c:f>TaskRuntimePacker!$B$3:$B$54</c:f>
              <c:numCache>
                <c:formatCode>General</c:formatCode>
                <c:ptCount val="52"/>
                <c:pt idx="0">
                  <c:v>2000</c:v>
                </c:pt>
                <c:pt idx="1">
                  <c:v>1994</c:v>
                </c:pt>
                <c:pt idx="2">
                  <c:v>1985</c:v>
                </c:pt>
                <c:pt idx="3">
                  <c:v>1978</c:v>
                </c:pt>
                <c:pt idx="4">
                  <c:v>1965</c:v>
                </c:pt>
                <c:pt idx="5">
                  <c:v>1950</c:v>
                </c:pt>
                <c:pt idx="6">
                  <c:v>1937</c:v>
                </c:pt>
                <c:pt idx="7">
                  <c:v>1923</c:v>
                </c:pt>
                <c:pt idx="8">
                  <c:v>1910</c:v>
                </c:pt>
                <c:pt idx="9">
                  <c:v>1894</c:v>
                </c:pt>
                <c:pt idx="10">
                  <c:v>1884</c:v>
                </c:pt>
                <c:pt idx="11">
                  <c:v>1868</c:v>
                </c:pt>
                <c:pt idx="12">
                  <c:v>1856</c:v>
                </c:pt>
                <c:pt idx="13">
                  <c:v>1842</c:v>
                </c:pt>
                <c:pt idx="14">
                  <c:v>1829</c:v>
                </c:pt>
                <c:pt idx="15">
                  <c:v>1814</c:v>
                </c:pt>
                <c:pt idx="16">
                  <c:v>1804</c:v>
                </c:pt>
                <c:pt idx="17">
                  <c:v>1792</c:v>
                </c:pt>
                <c:pt idx="18">
                  <c:v>1783</c:v>
                </c:pt>
                <c:pt idx="19">
                  <c:v>1767</c:v>
                </c:pt>
                <c:pt idx="20">
                  <c:v>1757</c:v>
                </c:pt>
                <c:pt idx="21">
                  <c:v>1749</c:v>
                </c:pt>
                <c:pt idx="22">
                  <c:v>1742</c:v>
                </c:pt>
                <c:pt idx="23">
                  <c:v>1736</c:v>
                </c:pt>
                <c:pt idx="24">
                  <c:v>1727</c:v>
                </c:pt>
                <c:pt idx="25">
                  <c:v>1719</c:v>
                </c:pt>
                <c:pt idx="26">
                  <c:v>1710</c:v>
                </c:pt>
                <c:pt idx="27">
                  <c:v>1699</c:v>
                </c:pt>
                <c:pt idx="28">
                  <c:v>1688</c:v>
                </c:pt>
                <c:pt idx="29">
                  <c:v>1679</c:v>
                </c:pt>
                <c:pt idx="30">
                  <c:v>1669</c:v>
                </c:pt>
                <c:pt idx="31">
                  <c:v>1658</c:v>
                </c:pt>
                <c:pt idx="32">
                  <c:v>1649</c:v>
                </c:pt>
                <c:pt idx="33">
                  <c:v>1638</c:v>
                </c:pt>
                <c:pt idx="34">
                  <c:v>1631</c:v>
                </c:pt>
                <c:pt idx="35">
                  <c:v>1627</c:v>
                </c:pt>
                <c:pt idx="36">
                  <c:v>1616</c:v>
                </c:pt>
                <c:pt idx="37">
                  <c:v>1612</c:v>
                </c:pt>
                <c:pt idx="38">
                  <c:v>1602</c:v>
                </c:pt>
                <c:pt idx="39">
                  <c:v>1591</c:v>
                </c:pt>
                <c:pt idx="40">
                  <c:v>1585</c:v>
                </c:pt>
                <c:pt idx="41">
                  <c:v>1574</c:v>
                </c:pt>
                <c:pt idx="42">
                  <c:v>1564</c:v>
                </c:pt>
                <c:pt idx="43">
                  <c:v>1559</c:v>
                </c:pt>
                <c:pt idx="44">
                  <c:v>1553</c:v>
                </c:pt>
                <c:pt idx="45">
                  <c:v>1545</c:v>
                </c:pt>
                <c:pt idx="46">
                  <c:v>1536</c:v>
                </c:pt>
                <c:pt idx="47">
                  <c:v>1533</c:v>
                </c:pt>
                <c:pt idx="48">
                  <c:v>1527</c:v>
                </c:pt>
                <c:pt idx="49">
                  <c:v>1520</c:v>
                </c:pt>
                <c:pt idx="50">
                  <c:v>1515</c:v>
                </c:pt>
                <c:pt idx="51">
                  <c:v>1510</c:v>
                </c:pt>
              </c:numCache>
            </c:numRef>
          </c:val>
        </c:ser>
        <c:ser>
          <c:idx val="1"/>
          <c:order val="1"/>
          <c:tx>
            <c:strRef>
              <c:f>TaskRuntimePacker!$C$2</c:f>
              <c:strCache>
                <c:ptCount val="1"/>
                <c:pt idx="0">
                  <c:v>Same runtimes</c:v>
                </c:pt>
              </c:strCache>
            </c:strRef>
          </c:tx>
          <c:spPr>
            <a:solidFill>
              <a:srgbClr val="DC3912">
                <a:alpha val="80000"/>
              </a:srgbClr>
            </a:solidFill>
            <a:ln w="25400" cmpd="sng">
              <a:solidFill>
                <a:srgbClr val="DC3912"/>
              </a:solidFill>
            </a:ln>
          </c:spPr>
          <c:val>
            <c:numRef>
              <c:f>TaskRuntimePacker!$C$3:$C$54</c:f>
              <c:numCache>
                <c:formatCode>General</c:formatCode>
                <c:ptCount val="52"/>
                <c:pt idx="0">
                  <c:v>0</c:v>
                </c:pt>
                <c:pt idx="1">
                  <c:v>3</c:v>
                </c:pt>
                <c:pt idx="2">
                  <c:v>7</c:v>
                </c:pt>
                <c:pt idx="3">
                  <c:v>11</c:v>
                </c:pt>
                <c:pt idx="4">
                  <c:v>22</c:v>
                </c:pt>
                <c:pt idx="5">
                  <c:v>36</c:v>
                </c:pt>
                <c:pt idx="6">
                  <c:v>47</c:v>
                </c:pt>
                <c:pt idx="7">
                  <c:v>60</c:v>
                </c:pt>
                <c:pt idx="8">
                  <c:v>72</c:v>
                </c:pt>
                <c:pt idx="9">
                  <c:v>87</c:v>
                </c:pt>
                <c:pt idx="10">
                  <c:v>96</c:v>
                </c:pt>
                <c:pt idx="11">
                  <c:v>112</c:v>
                </c:pt>
                <c:pt idx="12">
                  <c:v>123</c:v>
                </c:pt>
                <c:pt idx="13">
                  <c:v>135</c:v>
                </c:pt>
                <c:pt idx="14">
                  <c:v>146</c:v>
                </c:pt>
                <c:pt idx="15">
                  <c:v>160</c:v>
                </c:pt>
                <c:pt idx="16">
                  <c:v>167</c:v>
                </c:pt>
                <c:pt idx="17">
                  <c:v>174</c:v>
                </c:pt>
                <c:pt idx="18">
                  <c:v>177</c:v>
                </c:pt>
                <c:pt idx="19">
                  <c:v>192</c:v>
                </c:pt>
                <c:pt idx="20">
                  <c:v>199</c:v>
                </c:pt>
                <c:pt idx="21">
                  <c:v>205</c:v>
                </c:pt>
                <c:pt idx="22">
                  <c:v>206</c:v>
                </c:pt>
                <c:pt idx="23">
                  <c:v>208</c:v>
                </c:pt>
                <c:pt idx="24">
                  <c:v>213</c:v>
                </c:pt>
                <c:pt idx="25">
                  <c:v>218</c:v>
                </c:pt>
                <c:pt idx="26">
                  <c:v>225</c:v>
                </c:pt>
                <c:pt idx="27">
                  <c:v>235</c:v>
                </c:pt>
                <c:pt idx="28">
                  <c:v>245</c:v>
                </c:pt>
                <c:pt idx="29">
                  <c:v>254</c:v>
                </c:pt>
                <c:pt idx="30">
                  <c:v>260</c:v>
                </c:pt>
                <c:pt idx="31">
                  <c:v>268</c:v>
                </c:pt>
                <c:pt idx="32">
                  <c:v>272</c:v>
                </c:pt>
                <c:pt idx="33">
                  <c:v>280</c:v>
                </c:pt>
                <c:pt idx="34">
                  <c:v>284</c:v>
                </c:pt>
                <c:pt idx="35">
                  <c:v>286</c:v>
                </c:pt>
                <c:pt idx="36">
                  <c:v>294</c:v>
                </c:pt>
                <c:pt idx="37">
                  <c:v>294</c:v>
                </c:pt>
                <c:pt idx="38">
                  <c:v>303</c:v>
                </c:pt>
                <c:pt idx="39">
                  <c:v>311</c:v>
                </c:pt>
                <c:pt idx="40">
                  <c:v>314</c:v>
                </c:pt>
                <c:pt idx="41">
                  <c:v>323</c:v>
                </c:pt>
                <c:pt idx="42">
                  <c:v>331</c:v>
                </c:pt>
                <c:pt idx="43">
                  <c:v>332</c:v>
                </c:pt>
                <c:pt idx="44">
                  <c:v>333</c:v>
                </c:pt>
                <c:pt idx="45">
                  <c:v>337</c:v>
                </c:pt>
                <c:pt idx="46">
                  <c:v>344</c:v>
                </c:pt>
                <c:pt idx="47">
                  <c:v>340</c:v>
                </c:pt>
                <c:pt idx="48">
                  <c:v>341</c:v>
                </c:pt>
                <c:pt idx="49">
                  <c:v>346</c:v>
                </c:pt>
                <c:pt idx="50">
                  <c:v>345</c:v>
                </c:pt>
                <c:pt idx="51">
                  <c:v>348</c:v>
                </c:pt>
              </c:numCache>
            </c:numRef>
          </c:val>
        </c:ser>
        <c:ser>
          <c:idx val="2"/>
          <c:order val="2"/>
          <c:tx>
            <c:strRef>
              <c:f>TaskRuntimePacker!$D$2</c:f>
              <c:strCache>
                <c:ptCount val="1"/>
                <c:pt idx="0">
                  <c:v>Different runtimes</c:v>
                </c:pt>
              </c:strCache>
            </c:strRef>
          </c:tx>
          <c:spPr>
            <a:solidFill>
              <a:srgbClr val="FF9900">
                <a:alpha val="80000"/>
              </a:srgbClr>
            </a:solidFill>
            <a:ln w="25400" cmpd="sng">
              <a:solidFill>
                <a:srgbClr val="FF9900"/>
              </a:solidFill>
            </a:ln>
          </c:spPr>
          <c:val>
            <c:numRef>
              <c:f>TaskRuntimePacker!$D$3:$D$54</c:f>
              <c:numCache>
                <c:formatCode>General</c:formatCode>
                <c:ptCount val="52"/>
                <c:pt idx="0">
                  <c:v>0</c:v>
                </c:pt>
                <c:pt idx="1">
                  <c:v>3</c:v>
                </c:pt>
                <c:pt idx="2">
                  <c:v>8</c:v>
                </c:pt>
                <c:pt idx="3">
                  <c:v>11</c:v>
                </c:pt>
                <c:pt idx="4">
                  <c:v>13</c:v>
                </c:pt>
                <c:pt idx="5">
                  <c:v>14</c:v>
                </c:pt>
                <c:pt idx="6">
                  <c:v>16</c:v>
                </c:pt>
                <c:pt idx="7">
                  <c:v>17</c:v>
                </c:pt>
                <c:pt idx="8">
                  <c:v>18</c:v>
                </c:pt>
                <c:pt idx="9">
                  <c:v>19</c:v>
                </c:pt>
                <c:pt idx="10">
                  <c:v>20</c:v>
                </c:pt>
                <c:pt idx="11">
                  <c:v>20</c:v>
                </c:pt>
                <c:pt idx="12">
                  <c:v>21</c:v>
                </c:pt>
                <c:pt idx="13">
                  <c:v>23</c:v>
                </c:pt>
                <c:pt idx="14">
                  <c:v>25</c:v>
                </c:pt>
                <c:pt idx="15">
                  <c:v>26</c:v>
                </c:pt>
                <c:pt idx="16">
                  <c:v>29</c:v>
                </c:pt>
                <c:pt idx="17">
                  <c:v>34</c:v>
                </c:pt>
                <c:pt idx="18">
                  <c:v>40</c:v>
                </c:pt>
                <c:pt idx="19">
                  <c:v>41</c:v>
                </c:pt>
                <c:pt idx="20">
                  <c:v>44</c:v>
                </c:pt>
                <c:pt idx="21">
                  <c:v>46</c:v>
                </c:pt>
                <c:pt idx="22">
                  <c:v>52</c:v>
                </c:pt>
                <c:pt idx="23">
                  <c:v>56</c:v>
                </c:pt>
                <c:pt idx="24">
                  <c:v>60</c:v>
                </c:pt>
                <c:pt idx="25">
                  <c:v>63</c:v>
                </c:pt>
                <c:pt idx="26">
                  <c:v>65</c:v>
                </c:pt>
                <c:pt idx="27">
                  <c:v>66</c:v>
                </c:pt>
                <c:pt idx="28">
                  <c:v>67</c:v>
                </c:pt>
                <c:pt idx="29">
                  <c:v>67</c:v>
                </c:pt>
                <c:pt idx="30">
                  <c:v>71</c:v>
                </c:pt>
                <c:pt idx="31">
                  <c:v>74</c:v>
                </c:pt>
                <c:pt idx="32">
                  <c:v>79</c:v>
                </c:pt>
                <c:pt idx="33">
                  <c:v>82</c:v>
                </c:pt>
                <c:pt idx="34">
                  <c:v>85</c:v>
                </c:pt>
                <c:pt idx="35">
                  <c:v>87</c:v>
                </c:pt>
                <c:pt idx="36">
                  <c:v>90</c:v>
                </c:pt>
                <c:pt idx="37">
                  <c:v>94</c:v>
                </c:pt>
                <c:pt idx="38">
                  <c:v>95</c:v>
                </c:pt>
                <c:pt idx="39">
                  <c:v>98</c:v>
                </c:pt>
                <c:pt idx="40">
                  <c:v>101</c:v>
                </c:pt>
                <c:pt idx="41">
                  <c:v>103</c:v>
                </c:pt>
                <c:pt idx="42">
                  <c:v>105</c:v>
                </c:pt>
                <c:pt idx="43">
                  <c:v>109</c:v>
                </c:pt>
                <c:pt idx="44">
                  <c:v>114</c:v>
                </c:pt>
                <c:pt idx="45">
                  <c:v>118</c:v>
                </c:pt>
                <c:pt idx="46">
                  <c:v>120</c:v>
                </c:pt>
                <c:pt idx="47">
                  <c:v>127</c:v>
                </c:pt>
                <c:pt idx="48">
                  <c:v>132</c:v>
                </c:pt>
                <c:pt idx="49">
                  <c:v>134</c:v>
                </c:pt>
                <c:pt idx="50">
                  <c:v>140</c:v>
                </c:pt>
                <c:pt idx="51">
                  <c:v>142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607104"/>
        <c:axId val="82617472"/>
      </c:areaChart>
      <c:catAx>
        <c:axId val="82607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layout/>
          <c:overlay val="0"/>
        </c:title>
        <c:majorTickMark val="none"/>
        <c:minorTickMark val="none"/>
        <c:tickLblPos val="none"/>
        <c:txPr>
          <a:bodyPr/>
          <a:lstStyle/>
          <a:p>
            <a:pPr>
              <a:defRPr/>
            </a:pPr>
            <a:endParaRPr lang="en-US"/>
          </a:p>
        </c:txPr>
        <c:crossAx val="82617472"/>
        <c:crosses val="autoZero"/>
        <c:auto val="1"/>
        <c:lblAlgn val="ctr"/>
        <c:lblOffset val="100"/>
        <c:noMultiLvlLbl val="1"/>
      </c:catAx>
      <c:valAx>
        <c:axId val="82617472"/>
        <c:scaling>
          <c:orientation val="minMax"/>
          <c:min val="1450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800" b="0"/>
                  <a:t>#Hosts</a:t>
                </a:r>
              </a:p>
            </c:rich>
          </c:tx>
          <c:layout/>
          <c:overlay val="0"/>
        </c:title>
        <c:numFmt formatCode="General" sourceLinked="1"/>
        <c:majorTickMark val="cross"/>
        <c:minorTickMark val="none"/>
        <c:tickLblPos val="nextTo"/>
        <c:spPr>
          <a:ln w="12700">
            <a:solidFill>
              <a:schemeClr val="tx1"/>
            </a:solidFill>
            <a:tailEnd type="stealth"/>
          </a:ln>
        </c:spPr>
        <c:txPr>
          <a:bodyPr/>
          <a:lstStyle/>
          <a:p>
            <a:pPr>
              <a:defRPr/>
            </a:pPr>
            <a:endParaRPr lang="en-US"/>
          </a:p>
        </c:txPr>
        <c:crossAx val="82607104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73992047288884688"/>
          <c:y val="0.38639477776903675"/>
          <c:w val="0.23914989434930126"/>
          <c:h val="0.37981900968837612"/>
        </c:manualLayout>
      </c:layout>
      <c:overlay val="0"/>
    </c:legend>
    <c:plotVisOnly val="1"/>
    <c:dispBlanksAs val="zero"/>
    <c:showDLblsOverMax val="1"/>
  </c:chart>
  <c:spPr>
    <a:solidFill>
      <a:schemeClr val="bg1">
        <a:lumMod val="95000"/>
      </a:schemeClr>
    </a:solidFill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1">
                <a:solidFill>
                  <a:srgbClr val="000000"/>
                </a:solidFill>
              </a:defRPr>
            </a:pPr>
            <a:r>
              <a:rPr lang="en-US" dirty="0"/>
              <a:t>Using </a:t>
            </a:r>
            <a:r>
              <a:rPr lang="en-US" dirty="0" smtClean="0"/>
              <a:t>task runtime-based packer</a:t>
            </a:r>
            <a:endParaRPr lang="en-US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3159917237244981"/>
          <c:y val="0.31180556846292595"/>
          <c:w val="0.47679403394447978"/>
          <c:h val="0.54430421877222024"/>
        </c:manualLayout>
      </c:layout>
      <c:areaChart>
        <c:grouping val="stacked"/>
        <c:varyColors val="1"/>
        <c:ser>
          <c:idx val="0"/>
          <c:order val="0"/>
          <c:tx>
            <c:strRef>
              <c:f>TaskRuntimePacker!$F$2</c:f>
              <c:strCache>
                <c:ptCount val="1"/>
                <c:pt idx="0">
                  <c:v>Unused</c:v>
                </c:pt>
              </c:strCache>
            </c:strRef>
          </c:tx>
          <c:spPr>
            <a:solidFill>
              <a:srgbClr val="4684EE">
                <a:alpha val="80000"/>
              </a:srgbClr>
            </a:solidFill>
            <a:ln w="25400" cmpd="sng">
              <a:solidFill>
                <a:srgbClr val="4684EE"/>
              </a:solidFill>
            </a:ln>
          </c:spPr>
          <c:val>
            <c:numRef>
              <c:f>TaskRuntimePacker!$F$3:$F$54</c:f>
              <c:numCache>
                <c:formatCode>General</c:formatCode>
                <c:ptCount val="52"/>
                <c:pt idx="0">
                  <c:v>2000</c:v>
                </c:pt>
                <c:pt idx="1">
                  <c:v>1987</c:v>
                </c:pt>
                <c:pt idx="2">
                  <c:v>1974</c:v>
                </c:pt>
                <c:pt idx="3">
                  <c:v>1966</c:v>
                </c:pt>
                <c:pt idx="4">
                  <c:v>1950</c:v>
                </c:pt>
                <c:pt idx="5">
                  <c:v>1934</c:v>
                </c:pt>
                <c:pt idx="6">
                  <c:v>1927</c:v>
                </c:pt>
                <c:pt idx="7">
                  <c:v>1921</c:v>
                </c:pt>
                <c:pt idx="8">
                  <c:v>1907</c:v>
                </c:pt>
                <c:pt idx="9">
                  <c:v>1892</c:v>
                </c:pt>
                <c:pt idx="10">
                  <c:v>1879</c:v>
                </c:pt>
                <c:pt idx="11">
                  <c:v>1870</c:v>
                </c:pt>
                <c:pt idx="12">
                  <c:v>1861</c:v>
                </c:pt>
                <c:pt idx="13">
                  <c:v>1850</c:v>
                </c:pt>
                <c:pt idx="14">
                  <c:v>1836</c:v>
                </c:pt>
                <c:pt idx="15">
                  <c:v>1826</c:v>
                </c:pt>
                <c:pt idx="16">
                  <c:v>1816</c:v>
                </c:pt>
                <c:pt idx="17">
                  <c:v>1805</c:v>
                </c:pt>
                <c:pt idx="18">
                  <c:v>1796</c:v>
                </c:pt>
                <c:pt idx="19">
                  <c:v>1789</c:v>
                </c:pt>
                <c:pt idx="20">
                  <c:v>1779</c:v>
                </c:pt>
                <c:pt idx="21">
                  <c:v>1769</c:v>
                </c:pt>
                <c:pt idx="22">
                  <c:v>1757</c:v>
                </c:pt>
                <c:pt idx="23">
                  <c:v>1744</c:v>
                </c:pt>
                <c:pt idx="24">
                  <c:v>1738</c:v>
                </c:pt>
                <c:pt idx="25">
                  <c:v>1735</c:v>
                </c:pt>
                <c:pt idx="26">
                  <c:v>1727</c:v>
                </c:pt>
                <c:pt idx="27">
                  <c:v>1719</c:v>
                </c:pt>
                <c:pt idx="28">
                  <c:v>1708</c:v>
                </c:pt>
                <c:pt idx="29">
                  <c:v>1704</c:v>
                </c:pt>
                <c:pt idx="30">
                  <c:v>1695</c:v>
                </c:pt>
                <c:pt idx="31">
                  <c:v>1687</c:v>
                </c:pt>
                <c:pt idx="32">
                  <c:v>1682</c:v>
                </c:pt>
                <c:pt idx="33">
                  <c:v>1672</c:v>
                </c:pt>
                <c:pt idx="34">
                  <c:v>1669</c:v>
                </c:pt>
                <c:pt idx="35">
                  <c:v>1663</c:v>
                </c:pt>
                <c:pt idx="36">
                  <c:v>1660</c:v>
                </c:pt>
                <c:pt idx="37">
                  <c:v>1656</c:v>
                </c:pt>
                <c:pt idx="38">
                  <c:v>1651</c:v>
                </c:pt>
                <c:pt idx="39">
                  <c:v>1644</c:v>
                </c:pt>
                <c:pt idx="40">
                  <c:v>1637</c:v>
                </c:pt>
                <c:pt idx="41">
                  <c:v>1631</c:v>
                </c:pt>
                <c:pt idx="42">
                  <c:v>1623</c:v>
                </c:pt>
                <c:pt idx="43">
                  <c:v>1618</c:v>
                </c:pt>
                <c:pt idx="44">
                  <c:v>1610</c:v>
                </c:pt>
                <c:pt idx="45">
                  <c:v>1604</c:v>
                </c:pt>
                <c:pt idx="46">
                  <c:v>1598</c:v>
                </c:pt>
                <c:pt idx="47">
                  <c:v>1588</c:v>
                </c:pt>
                <c:pt idx="48">
                  <c:v>1580</c:v>
                </c:pt>
                <c:pt idx="49">
                  <c:v>1575</c:v>
                </c:pt>
                <c:pt idx="50">
                  <c:v>1565</c:v>
                </c:pt>
                <c:pt idx="51">
                  <c:v>1552</c:v>
                </c:pt>
              </c:numCache>
            </c:numRef>
          </c:val>
        </c:ser>
        <c:ser>
          <c:idx val="1"/>
          <c:order val="1"/>
          <c:tx>
            <c:strRef>
              <c:f>TaskRuntimePacker!$G$2</c:f>
              <c:strCache>
                <c:ptCount val="1"/>
                <c:pt idx="0">
                  <c:v>Same runtimes</c:v>
                </c:pt>
              </c:strCache>
            </c:strRef>
          </c:tx>
          <c:spPr>
            <a:solidFill>
              <a:srgbClr val="DC3912">
                <a:alpha val="80000"/>
              </a:srgbClr>
            </a:solidFill>
            <a:ln w="25400" cmpd="sng">
              <a:solidFill>
                <a:srgbClr val="DC3912"/>
              </a:solidFill>
            </a:ln>
          </c:spPr>
          <c:val>
            <c:numRef>
              <c:f>TaskRuntimePacker!$G$3:$G$54</c:f>
              <c:numCache>
                <c:formatCode>General</c:formatCode>
                <c:ptCount val="52"/>
                <c:pt idx="0">
                  <c:v>0</c:v>
                </c:pt>
                <c:pt idx="1">
                  <c:v>13</c:v>
                </c:pt>
                <c:pt idx="2">
                  <c:v>26</c:v>
                </c:pt>
                <c:pt idx="3">
                  <c:v>34</c:v>
                </c:pt>
                <c:pt idx="4">
                  <c:v>50</c:v>
                </c:pt>
                <c:pt idx="5">
                  <c:v>66</c:v>
                </c:pt>
                <c:pt idx="6">
                  <c:v>73</c:v>
                </c:pt>
                <c:pt idx="7">
                  <c:v>79</c:v>
                </c:pt>
                <c:pt idx="8">
                  <c:v>93</c:v>
                </c:pt>
                <c:pt idx="9">
                  <c:v>108</c:v>
                </c:pt>
                <c:pt idx="10">
                  <c:v>121</c:v>
                </c:pt>
                <c:pt idx="11">
                  <c:v>130</c:v>
                </c:pt>
                <c:pt idx="12">
                  <c:v>139</c:v>
                </c:pt>
                <c:pt idx="13">
                  <c:v>150</c:v>
                </c:pt>
                <c:pt idx="14">
                  <c:v>164</c:v>
                </c:pt>
                <c:pt idx="15">
                  <c:v>174</c:v>
                </c:pt>
                <c:pt idx="16">
                  <c:v>184</c:v>
                </c:pt>
                <c:pt idx="17">
                  <c:v>195</c:v>
                </c:pt>
                <c:pt idx="18">
                  <c:v>204</c:v>
                </c:pt>
                <c:pt idx="19">
                  <c:v>211</c:v>
                </c:pt>
                <c:pt idx="20">
                  <c:v>221</c:v>
                </c:pt>
                <c:pt idx="21">
                  <c:v>231</c:v>
                </c:pt>
                <c:pt idx="22">
                  <c:v>243</c:v>
                </c:pt>
                <c:pt idx="23">
                  <c:v>256</c:v>
                </c:pt>
                <c:pt idx="24">
                  <c:v>262</c:v>
                </c:pt>
                <c:pt idx="25">
                  <c:v>265</c:v>
                </c:pt>
                <c:pt idx="26">
                  <c:v>273</c:v>
                </c:pt>
                <c:pt idx="27">
                  <c:v>281</c:v>
                </c:pt>
                <c:pt idx="28">
                  <c:v>292</c:v>
                </c:pt>
                <c:pt idx="29">
                  <c:v>296</c:v>
                </c:pt>
                <c:pt idx="30">
                  <c:v>305</c:v>
                </c:pt>
                <c:pt idx="31">
                  <c:v>313</c:v>
                </c:pt>
                <c:pt idx="32">
                  <c:v>318</c:v>
                </c:pt>
                <c:pt idx="33">
                  <c:v>328</c:v>
                </c:pt>
                <c:pt idx="34">
                  <c:v>331</c:v>
                </c:pt>
                <c:pt idx="35">
                  <c:v>337</c:v>
                </c:pt>
                <c:pt idx="36">
                  <c:v>340</c:v>
                </c:pt>
                <c:pt idx="37">
                  <c:v>344</c:v>
                </c:pt>
                <c:pt idx="38">
                  <c:v>349</c:v>
                </c:pt>
                <c:pt idx="39">
                  <c:v>356</c:v>
                </c:pt>
                <c:pt idx="40">
                  <c:v>363</c:v>
                </c:pt>
                <c:pt idx="41">
                  <c:v>369</c:v>
                </c:pt>
                <c:pt idx="42">
                  <c:v>377</c:v>
                </c:pt>
                <c:pt idx="43">
                  <c:v>382</c:v>
                </c:pt>
                <c:pt idx="44">
                  <c:v>390</c:v>
                </c:pt>
                <c:pt idx="45">
                  <c:v>396</c:v>
                </c:pt>
                <c:pt idx="46">
                  <c:v>402</c:v>
                </c:pt>
                <c:pt idx="47">
                  <c:v>412</c:v>
                </c:pt>
                <c:pt idx="48">
                  <c:v>420</c:v>
                </c:pt>
                <c:pt idx="49">
                  <c:v>425</c:v>
                </c:pt>
                <c:pt idx="50">
                  <c:v>435</c:v>
                </c:pt>
                <c:pt idx="51">
                  <c:v>448</c:v>
                </c:pt>
              </c:numCache>
            </c:numRef>
          </c:val>
        </c:ser>
        <c:ser>
          <c:idx val="2"/>
          <c:order val="2"/>
          <c:tx>
            <c:strRef>
              <c:f>TaskRuntimePacker!$H$2</c:f>
              <c:strCache>
                <c:ptCount val="1"/>
                <c:pt idx="0">
                  <c:v>Different runtimes</c:v>
                </c:pt>
              </c:strCache>
            </c:strRef>
          </c:tx>
          <c:spPr>
            <a:solidFill>
              <a:srgbClr val="FF9900">
                <a:alpha val="80000"/>
              </a:srgbClr>
            </a:solidFill>
            <a:ln w="25400" cmpd="sng">
              <a:solidFill>
                <a:srgbClr val="FF9900"/>
              </a:solidFill>
            </a:ln>
          </c:spPr>
          <c:val>
            <c:numRef>
              <c:f>TaskRuntimePacker!$H$3:$H$54</c:f>
              <c:numCache>
                <c:formatCode>General</c:formatCode>
                <c:ptCount val="5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639872"/>
        <c:axId val="95495296"/>
      </c:areaChart>
      <c:catAx>
        <c:axId val="826398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endParaRPr lang="en-US"/>
              </a:p>
            </c:rich>
          </c:tx>
          <c:layout/>
          <c:overlay val="0"/>
        </c:title>
        <c:majorTickMark val="none"/>
        <c:minorTickMark val="none"/>
        <c:tickLblPos val="none"/>
        <c:txPr>
          <a:bodyPr/>
          <a:lstStyle/>
          <a:p>
            <a:pPr>
              <a:defRPr/>
            </a:pPr>
            <a:endParaRPr lang="en-US"/>
          </a:p>
        </c:txPr>
        <c:crossAx val="95495296"/>
        <c:crosses val="autoZero"/>
        <c:auto val="1"/>
        <c:lblAlgn val="ctr"/>
        <c:lblOffset val="100"/>
        <c:noMultiLvlLbl val="1"/>
      </c:catAx>
      <c:valAx>
        <c:axId val="95495296"/>
        <c:scaling>
          <c:orientation val="minMax"/>
          <c:min val="1450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en-US" sz="1800" b="0"/>
                  <a:t>#Hosts</a:t>
                </a:r>
              </a:p>
            </c:rich>
          </c:tx>
          <c:layout/>
          <c:overlay val="0"/>
        </c:title>
        <c:numFmt formatCode="General" sourceLinked="1"/>
        <c:majorTickMark val="cross"/>
        <c:minorTickMark val="none"/>
        <c:tickLblPos val="nextTo"/>
        <c:spPr>
          <a:ln w="12700">
            <a:solidFill>
              <a:schemeClr val="tx1"/>
            </a:solidFill>
            <a:tailEnd type="stealth"/>
          </a:ln>
        </c:spPr>
        <c:txPr>
          <a:bodyPr/>
          <a:lstStyle/>
          <a:p>
            <a:pPr>
              <a:defRPr/>
            </a:pPr>
            <a:endParaRPr lang="en-US"/>
          </a:p>
        </c:txPr>
        <c:crossAx val="82639872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78286880601914899"/>
          <c:y val="0.37541587547487709"/>
          <c:w val="0.19640514582624446"/>
          <c:h val="0.39079824317601136"/>
        </c:manualLayout>
      </c:layout>
      <c:overlay val="0"/>
    </c:legend>
    <c:plotVisOnly val="1"/>
    <c:dispBlanksAs val="zero"/>
    <c:showDLblsOverMax val="1"/>
  </c:chart>
  <c:spPr>
    <a:solidFill>
      <a:schemeClr val="bg1">
        <a:lumMod val="95000"/>
      </a:schemeClr>
    </a:solidFill>
  </c:spPr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0B25AC41-3BEC-9247-8322-91B80C013F2D}" type="datetimeFigureOut">
              <a:rPr lang="en-US" smtClean="0"/>
              <a:pPr/>
              <a:t>11/9/2014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69C3F2ED-74C5-7D4F-8560-0CC253E9A4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36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742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474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196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3F2ED-74C5-7D4F-8560-0CC253E9A43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622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626" y="4304243"/>
            <a:ext cx="678748" cy="25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8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71450"/>
            <a:ext cx="84582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92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3060" userDrawn="1">
          <p15:clr>
            <a:srgbClr val="FBAE40"/>
          </p15:clr>
        </p15:guide>
        <p15:guide id="5" orient="horz" pos="68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236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30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1" y="171450"/>
            <a:ext cx="3238500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71450"/>
            <a:ext cx="5143500" cy="46863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1" y="1123951"/>
            <a:ext cx="3238500" cy="37338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974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orient="horz" pos="108" userDrawn="1">
          <p15:clr>
            <a:srgbClr val="FBAE40"/>
          </p15:clr>
        </p15:guide>
        <p15:guide id="2" orient="horz" pos="3060" userDrawn="1">
          <p15:clr>
            <a:srgbClr val="FBAE40"/>
          </p15:clr>
        </p15:guide>
        <p15:guide id="3" pos="216" userDrawn="1">
          <p15:clr>
            <a:srgbClr val="FBAE40"/>
          </p15:clr>
        </p15:guide>
        <p15:guide id="4" pos="5544" userDrawn="1">
          <p15:clr>
            <a:srgbClr val="FBAE40"/>
          </p15:clr>
        </p15:guide>
        <p15:guide id="5" pos="3456" userDrawn="1">
          <p15:clr>
            <a:srgbClr val="FBAE40"/>
          </p15:clr>
        </p15:guide>
        <p15:guide id="6" pos="3504" userDrawn="1">
          <p15:clr>
            <a:srgbClr val="FBAE40"/>
          </p15:clr>
        </p15:guide>
        <p15:guide id="7" orient="horz" pos="70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1" y="4432696"/>
            <a:ext cx="8458200" cy="425054"/>
          </a:xfrm>
        </p:spPr>
        <p:txBody>
          <a:bodyPr anchor="b"/>
          <a:lstStyle>
            <a:lvl1pPr algn="ctr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42901" y="171450"/>
            <a:ext cx="8458200" cy="41529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6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orient="horz" pos="108" userDrawn="1">
          <p15:clr>
            <a:srgbClr val="FBAE40"/>
          </p15:clr>
        </p15:guide>
        <p15:guide id="2" orient="horz" pos="3060" userDrawn="1">
          <p15:clr>
            <a:srgbClr val="FBAE40"/>
          </p15:clr>
        </p15:guide>
        <p15:guide id="3" pos="216" userDrawn="1">
          <p15:clr>
            <a:srgbClr val="FBAE40"/>
          </p15:clr>
        </p15:guide>
        <p15:guide id="4" pos="5544" userDrawn="1">
          <p15:clr>
            <a:srgbClr val="FBAE40"/>
          </p15:clr>
        </p15:guide>
        <p15:guide id="5" orient="horz" pos="272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 S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 userDrawn="1"/>
        </p:nvSpPr>
        <p:spPr>
          <a:xfrm>
            <a:off x="473679" y="1736126"/>
            <a:ext cx="40674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800" dirty="0" smtClean="0">
                <a:solidFill>
                  <a:schemeClr val="bg1"/>
                </a:solidFill>
              </a:rPr>
              <a:t>Please give us your feedback on this presentation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363994"/>
            <a:ext cx="3816350" cy="432215"/>
          </a:xfrm>
        </p:spPr>
        <p:txBody>
          <a:bodyPr lIns="0" tIns="0" rIns="0" bIns="0" anchor="ctr" anchorCtr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400" dirty="0" smtClean="0"/>
              <a:t>Insert</a:t>
            </a:r>
            <a:r>
              <a:rPr lang="en-US" sz="2400" baseline="0" dirty="0" smtClean="0"/>
              <a:t> session ID</a:t>
            </a:r>
            <a:endParaRPr lang="en-US" sz="2400" dirty="0" smtClean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68" y="631044"/>
            <a:ext cx="3861799" cy="812522"/>
          </a:xfrm>
          <a:prstGeom prst="rect">
            <a:avLst/>
          </a:prstGeom>
        </p:spPr>
      </p:pic>
      <p:pic>
        <p:nvPicPr>
          <p:cNvPr id="14" name="Picture 13" descr="white copy-01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68" y="4352081"/>
            <a:ext cx="934621" cy="428368"/>
          </a:xfrm>
          <a:prstGeom prst="rect">
            <a:avLst/>
          </a:prstGeom>
        </p:spPr>
      </p:pic>
      <p:sp>
        <p:nvSpPr>
          <p:cNvPr id="15" name="TextBox 14"/>
          <p:cNvSpPr txBox="1"/>
          <p:nvPr userDrawn="1"/>
        </p:nvSpPr>
        <p:spPr>
          <a:xfrm>
            <a:off x="399670" y="4836493"/>
            <a:ext cx="74066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700" b="0" i="0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cs"/>
              </a:rPr>
              <a:t>© 2014 Amazon.com, Inc. and its affiliates. All rights reserved. May not be copied, modified, or distributed in whole or in part without the express consent of Amazon.com, Inc.</a:t>
            </a:r>
            <a:endParaRPr lang="en-US" sz="700" b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3080826" y="4235316"/>
            <a:ext cx="564187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8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Join the conversation on Twitter with </a:t>
            </a:r>
            <a:r>
              <a:rPr lang="en-US" sz="3600" b="0" dirty="0" smtClean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</a:rPr>
              <a:t>#reinvent</a:t>
            </a:r>
            <a:endParaRPr lang="en-US" sz="2400" b="0" dirty="0" smtClean="0">
              <a:gradFill>
                <a:gsLst>
                  <a:gs pos="0">
                    <a:schemeClr val="tx2"/>
                  </a:gs>
                  <a:gs pos="100000">
                    <a:schemeClr val="tx2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1599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1" y="3679354"/>
            <a:ext cx="7838392" cy="391510"/>
          </a:xfrm>
        </p:spPr>
        <p:txBody>
          <a:bodyPr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800" b="0" dirty="0" smtClean="0">
                <a:solidFill>
                  <a:schemeClr val="bg1"/>
                </a:solidFill>
                <a:cs typeface="Arial"/>
              </a:rPr>
              <a:t>November XX, 2014 | Las Vegas, NV</a:t>
            </a:r>
          </a:p>
        </p:txBody>
      </p:sp>
      <p:pic>
        <p:nvPicPr>
          <p:cNvPr id="22" name="Picture 21" descr="white copy-01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68" y="4352081"/>
            <a:ext cx="934621" cy="428368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399670" y="4836493"/>
            <a:ext cx="740664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700" b="0" i="0" kern="1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effectLst/>
                <a:latin typeface="+mn-lt"/>
                <a:ea typeface="+mn-ea"/>
                <a:cs typeface="+mn-cs"/>
              </a:rPr>
              <a:t>© 2014 Amazon.com, Inc. and its affiliates. All rights reserved. May not be copied, modified, or distributed in whole or in part without the express consent of Amazon.com, Inc.</a:t>
            </a:r>
            <a:endParaRPr lang="en-US" sz="700" b="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68" y="631044"/>
            <a:ext cx="3861799" cy="812522"/>
          </a:xfrm>
          <a:prstGeom prst="rect">
            <a:avLst/>
          </a:prstGeom>
        </p:spPr>
      </p:pic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457201" y="1749668"/>
            <a:ext cx="7838392" cy="1334289"/>
          </a:xfrm>
        </p:spPr>
        <p:txBody>
          <a:bodyPr/>
          <a:lstStyle>
            <a:lvl1pPr>
              <a:defRPr sz="4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Session Title Line 1</a:t>
            </a:r>
            <a:br>
              <a:rPr lang="en-US" dirty="0" smtClean="0"/>
            </a:br>
            <a:r>
              <a:rPr lang="en-US" dirty="0" smtClean="0"/>
              <a:t>Session Title Line 2</a:t>
            </a:r>
            <a:endParaRPr lang="en-US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3161500"/>
            <a:ext cx="7838392" cy="440311"/>
          </a:xfrm>
        </p:spPr>
        <p:txBody>
          <a:bodyPr anchor="ctr"/>
          <a:lstStyle>
            <a:lvl1pPr marL="0" indent="0">
              <a:buFontTx/>
              <a:buNone/>
              <a:defRPr sz="28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z="1800" b="0" dirty="0" smtClean="0">
                <a:solidFill>
                  <a:schemeClr val="bg1"/>
                </a:solidFill>
                <a:cs typeface="Arial"/>
              </a:rPr>
              <a:t>Speaker Name, Organization</a:t>
            </a:r>
          </a:p>
        </p:txBody>
      </p:sp>
    </p:spTree>
    <p:extLst>
      <p:ext uri="{BB962C8B-B14F-4D97-AF65-F5344CB8AC3E}">
        <p14:creationId xmlns:p14="http://schemas.microsoft.com/office/powerpoint/2010/main" val="2834002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pos="288" userDrawn="1">
          <p15:clr>
            <a:srgbClr val="FBAE40"/>
          </p15:clr>
        </p15:guide>
        <p15:guide id="2" pos="5232" userDrawn="1">
          <p15:clr>
            <a:srgbClr val="FBAE40"/>
          </p15:clr>
        </p15:guide>
        <p15:guide id="3" orient="horz" pos="1092" userDrawn="1">
          <p15:clr>
            <a:srgbClr val="FBAE40"/>
          </p15:clr>
        </p15:guide>
        <p15:guide id="4" orient="horz" pos="1980" userDrawn="1">
          <p15:clr>
            <a:srgbClr val="FBAE40"/>
          </p15:clr>
        </p15:guide>
        <p15:guide id="5" orient="horz" pos="23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850" y="171450"/>
            <a:ext cx="8458201" cy="85725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899" y="1084840"/>
            <a:ext cx="8458201" cy="377290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33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orient="horz" pos="306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- 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899" y="171450"/>
            <a:ext cx="8458201" cy="857250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42900" y="1085850"/>
            <a:ext cx="8458200" cy="3771899"/>
          </a:xfrm>
          <a:noFill/>
        </p:spPr>
        <p:txBody>
          <a:bodyPr/>
          <a:lstStyle>
            <a:lvl1pPr marL="0" indent="0">
              <a:buNone/>
              <a:defRPr lang="en-US" sz="110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69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3060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orient="horz" pos="10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-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900" y="171450"/>
            <a:ext cx="8458199" cy="857250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42900" y="1085850"/>
            <a:ext cx="8458200" cy="3771900"/>
          </a:xfrm>
          <a:noFill/>
        </p:spPr>
        <p:txBody>
          <a:bodyPr/>
          <a:lstStyle>
            <a:lvl1pPr marL="0" indent="0">
              <a:buNone/>
              <a:defRPr lang="en-US" sz="110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334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orient="horz" pos="30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-Simple Rever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2900" y="171450"/>
            <a:ext cx="8458200" cy="857250"/>
          </a:xfrm>
        </p:spPr>
        <p:txBody>
          <a:bodyPr/>
          <a:lstStyle>
            <a:lvl1pPr>
              <a:defRPr sz="3600" baseline="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342900" y="1085850"/>
            <a:ext cx="8458200" cy="3771900"/>
          </a:xfrm>
          <a:solidFill>
            <a:srgbClr val="FEFEFE"/>
          </a:solidFill>
        </p:spPr>
        <p:txBody>
          <a:bodyPr/>
          <a:lstStyle>
            <a:lvl1pPr marL="0" indent="0">
              <a:buNone/>
              <a:defRPr lang="en-US" sz="11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effectLst/>
                <a:latin typeface="Lucida Console" panose="020B0609040504020204" pitchFamily="49" charset="0"/>
              </a:defRPr>
            </a:lvl1pPr>
            <a:lvl2pPr marL="457200" indent="0">
              <a:buNone/>
              <a:defRPr>
                <a:latin typeface="Lucida Console" panose="020B0609040504020204" pitchFamily="49" charset="0"/>
              </a:defRPr>
            </a:lvl2pPr>
            <a:lvl3pPr marL="914400" indent="0">
              <a:buNone/>
              <a:defRPr>
                <a:latin typeface="Lucida Console" panose="020B0609040504020204" pitchFamily="49" charset="0"/>
              </a:defRPr>
            </a:lvl3pPr>
            <a:lvl4pPr marL="1371600" indent="0">
              <a:buNone/>
              <a:defRPr>
                <a:latin typeface="Lucida Console" panose="020B0609040504020204" pitchFamily="49" charset="0"/>
              </a:defRPr>
            </a:lvl4pPr>
            <a:lvl5pPr marL="1828800" indent="0">
              <a:buNone/>
              <a:defRPr>
                <a:latin typeface="Lucida Console" panose="020B0609040504020204" pitchFamily="49" charset="0"/>
              </a:defRPr>
            </a:lvl5pPr>
          </a:lstStyle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Syntax Test file for 68k Assembly code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Some comments about this file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.D0 00000000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MS 2100 00000002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2000;DI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LEA.L $002100,A1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#2,-(A1)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BSR $00002050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MM 2050;DI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(A1)+,D1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(A1),D2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ADD.L D1,D2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MOVE.L D2,D0</a:t>
            </a:r>
            <a:endParaRPr lang="en-US" sz="11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400" dirty="0" smtClean="0">
                <a:effectLst/>
                <a:latin typeface="Lucida Console" panose="020B060904050402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23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orient="horz" pos="30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71650"/>
            <a:ext cx="8229600" cy="1021556"/>
          </a:xfrm>
        </p:spPr>
        <p:txBody>
          <a:bodyPr anchor="ctr">
            <a:noAutofit/>
          </a:bodyPr>
          <a:lstStyle>
            <a:lvl1pPr algn="l">
              <a:defRPr sz="6600" b="1" cap="none"/>
            </a:lvl1pPr>
          </a:lstStyle>
          <a:p>
            <a:r>
              <a:rPr lang="en-US" dirty="0" smtClean="0"/>
              <a:t>Section 1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7" y="2823444"/>
            <a:ext cx="6563528" cy="140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1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1116" userDrawn="1">
          <p15:clr>
            <a:srgbClr val="FBAE40"/>
          </p15:clr>
        </p15:guide>
        <p15:guide id="2" pos="288" userDrawn="1">
          <p15:clr>
            <a:srgbClr val="FBAE40"/>
          </p15:clr>
        </p15:guide>
        <p15:guide id="3" pos="54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71450"/>
            <a:ext cx="84582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085850"/>
            <a:ext cx="4191000" cy="3771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085850"/>
            <a:ext cx="4191000" cy="3771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orient="horz" pos="108" userDrawn="1">
          <p15:clr>
            <a:srgbClr val="FBAE40"/>
          </p15:clr>
        </p15:guide>
        <p15:guide id="2" pos="216" userDrawn="1">
          <p15:clr>
            <a:srgbClr val="FBAE40"/>
          </p15:clr>
        </p15:guide>
        <p15:guide id="3" pos="5544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pos="2856" userDrawn="1">
          <p15:clr>
            <a:srgbClr val="FBAE40"/>
          </p15:clr>
        </p15:guide>
        <p15:guide id="6" pos="2904" userDrawn="1">
          <p15:clr>
            <a:srgbClr val="FBAE40"/>
          </p15:clr>
        </p15:guide>
        <p15:guide id="7" orient="horz" pos="30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171450"/>
            <a:ext cx="84582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085850"/>
            <a:ext cx="4191000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1572432"/>
            <a:ext cx="4191000" cy="328531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10101" y="1085850"/>
            <a:ext cx="4191000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10101" y="1572432"/>
            <a:ext cx="4191000" cy="328531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905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 xmlns="">
        <p15:guide id="1" pos="216" userDrawn="1">
          <p15:clr>
            <a:srgbClr val="FBAE40"/>
          </p15:clr>
        </p15:guide>
        <p15:guide id="2" pos="5544" userDrawn="1">
          <p15:clr>
            <a:srgbClr val="FBAE40"/>
          </p15:clr>
        </p15:guide>
        <p15:guide id="3" orient="horz" pos="108" userDrawn="1">
          <p15:clr>
            <a:srgbClr val="FBAE40"/>
          </p15:clr>
        </p15:guide>
        <p15:guide id="4" orient="horz" pos="684" userDrawn="1">
          <p15:clr>
            <a:srgbClr val="FBAE40"/>
          </p15:clr>
        </p15:guide>
        <p15:guide id="5" pos="2856" userDrawn="1">
          <p15:clr>
            <a:srgbClr val="FBAE40"/>
          </p15:clr>
        </p15:guide>
        <p15:guide id="6" pos="2904" userDrawn="1">
          <p15:clr>
            <a:srgbClr val="FBAE40"/>
          </p15:clr>
        </p15:guide>
        <p15:guide id="7" orient="horz" pos="30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6789" y="190445"/>
            <a:ext cx="8205304" cy="85725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789" y="1084841"/>
            <a:ext cx="8205304" cy="35539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4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690" r:id="rId2"/>
    <p:sldLayoutId id="2147483691" r:id="rId3"/>
    <p:sldLayoutId id="2147483707" r:id="rId4"/>
    <p:sldLayoutId id="2147483710" r:id="rId5"/>
    <p:sldLayoutId id="2147483714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709" r:id="rId14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800" b="0" i="0" kern="1200" spc="-100" baseline="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j-lt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700" b="0" i="0" kern="120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n-lt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n-lt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n-lt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b="0" i="0" kern="120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n-lt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b="0" i="0" kern="1200">
          <a:gradFill>
            <a:gsLst>
              <a:gs pos="0">
                <a:srgbClr val="FFFFFF"/>
              </a:gs>
              <a:gs pos="100000">
                <a:srgbClr val="FFFFFF"/>
              </a:gs>
            </a:gsLst>
            <a:lin ang="5400000" scaled="1"/>
          </a:gradFill>
          <a:latin typeface="+mn-lt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0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0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November 14, 2014 | Las Vegas, NV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1" y="1694487"/>
            <a:ext cx="7838392" cy="1521677"/>
          </a:xfrm>
        </p:spPr>
        <p:txBody>
          <a:bodyPr/>
          <a:lstStyle/>
          <a:p>
            <a:r>
              <a:rPr lang="en-US" sz="1800" spc="0" dirty="0" smtClean="0"/>
              <a:t>APP310</a:t>
            </a:r>
            <a:r>
              <a:rPr lang="en-US" spc="0" dirty="0" smtClean="0"/>
              <a:t/>
            </a:r>
            <a:br>
              <a:rPr lang="en-US" spc="0" dirty="0" smtClean="0"/>
            </a:br>
            <a:r>
              <a:rPr lang="en-US" spc="0" dirty="0" smtClean="0"/>
              <a:t>Resource Scheduling </a:t>
            </a:r>
            <a:r>
              <a:rPr lang="en-US" spc="0" dirty="0"/>
              <a:t>Using Apache Mesos in the Cloud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57201" y="3327043"/>
            <a:ext cx="7838392" cy="440311"/>
          </a:xfrm>
        </p:spPr>
        <p:txBody>
          <a:bodyPr/>
          <a:lstStyle/>
          <a:p>
            <a:r>
              <a:rPr lang="en-US" sz="2000" dirty="0" smtClean="0"/>
              <a:t>Sharma </a:t>
            </a:r>
            <a:r>
              <a:rPr lang="en-US" sz="2000" dirty="0" err="1" smtClean="0"/>
              <a:t>Podila</a:t>
            </a:r>
            <a:r>
              <a:rPr lang="en-US" sz="2000" dirty="0" smtClean="0"/>
              <a:t>, Netflix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2873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and faceted queries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607" y="970314"/>
            <a:ext cx="6582525" cy="40646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rot="16200000">
            <a:off x="240224" y="2657960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Mock up</a:t>
            </a:r>
          </a:p>
        </p:txBody>
      </p:sp>
    </p:spTree>
    <p:extLst>
      <p:ext uri="{BB962C8B-B14F-4D97-AF65-F5344CB8AC3E}">
        <p14:creationId xmlns:p14="http://schemas.microsoft.com/office/powerpoint/2010/main" val="137946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Agenda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Mantis: an operational insights infrastructure</a:t>
            </a:r>
          </a:p>
          <a:p>
            <a:r>
              <a:rPr lang="en-US" dirty="0" smtClean="0"/>
              <a:t>Why use Apache Mesos in Amazon EC2?</a:t>
            </a:r>
          </a:p>
          <a:p>
            <a:r>
              <a:rPr lang="en-US" dirty="0" smtClean="0"/>
              <a:t>Do we need yet another Apache Mesos framework?</a:t>
            </a:r>
          </a:p>
          <a:p>
            <a:r>
              <a:rPr lang="en-US" dirty="0" smtClean="0"/>
              <a:t>Challenges from stream processing in a cloud</a:t>
            </a:r>
          </a:p>
          <a:p>
            <a:r>
              <a:rPr lang="en-US" dirty="0" smtClean="0"/>
              <a:t>Framework design choices</a:t>
            </a:r>
          </a:p>
          <a:p>
            <a:r>
              <a:rPr lang="en-US" dirty="0" err="1" smtClean="0"/>
              <a:t>Fenzo</a:t>
            </a:r>
            <a:r>
              <a:rPr lang="en-US" dirty="0" smtClean="0"/>
              <a:t>: customizable scheduler for any framework</a:t>
            </a:r>
          </a:p>
          <a:p>
            <a:r>
              <a:rPr lang="en-US" dirty="0" smtClean="0"/>
              <a:t>Sample scheduler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5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227" y="1953786"/>
            <a:ext cx="8366944" cy="1432348"/>
          </a:xfrm>
        </p:spPr>
        <p:txBody>
          <a:bodyPr wrap="none" anchor="t">
            <a:noAutofit/>
          </a:bodyPr>
          <a:lstStyle/>
          <a:p>
            <a:pPr algn="ctr">
              <a:lnSpc>
                <a:spcPts val="4800"/>
              </a:lnSpc>
            </a:pPr>
            <a:r>
              <a:rPr lang="en-US" dirty="0" smtClean="0"/>
              <a:t>Mantis: infrastructure</a:t>
            </a:r>
            <a:br>
              <a:rPr lang="en-US" dirty="0" smtClean="0"/>
            </a:br>
            <a:r>
              <a:rPr lang="en-US" dirty="0" smtClean="0"/>
              <a:t>for operational insights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55575" y="4109784"/>
            <a:ext cx="156966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Analytics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1619" y="1044491"/>
            <a:ext cx="2377574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System health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9575" y="3691815"/>
            <a:ext cx="34740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Customer experience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31756" y="3432511"/>
            <a:ext cx="137730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Insights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52513" y="766763"/>
            <a:ext cx="303159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Anomaly detection</a:t>
            </a:r>
          </a:p>
        </p:txBody>
      </p:sp>
    </p:spTree>
    <p:extLst>
      <p:ext uri="{BB962C8B-B14F-4D97-AF65-F5344CB8AC3E}">
        <p14:creationId xmlns:p14="http://schemas.microsoft.com/office/powerpoint/2010/main" val="3256410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Mantis: </a:t>
            </a:r>
            <a:r>
              <a:rPr lang="en-US" sz="4000" dirty="0" smtClean="0"/>
              <a:t>reactive stream processing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084840"/>
            <a:ext cx="4419932" cy="3772909"/>
          </a:xfrm>
        </p:spPr>
        <p:txBody>
          <a:bodyPr/>
          <a:lstStyle/>
          <a:p>
            <a:r>
              <a:rPr lang="en-US" dirty="0" smtClean="0"/>
              <a:t>Cloud native</a:t>
            </a:r>
          </a:p>
          <a:p>
            <a:pPr lvl="1"/>
            <a:r>
              <a:rPr lang="en-US" dirty="0" err="1" smtClean="0"/>
              <a:t>Autoscaled</a:t>
            </a:r>
            <a:r>
              <a:rPr lang="en-US" dirty="0" smtClean="0"/>
              <a:t> cluster</a:t>
            </a:r>
            <a:endParaRPr lang="en-US" dirty="0"/>
          </a:p>
        </p:txBody>
      </p:sp>
      <p:pic>
        <p:nvPicPr>
          <p:cNvPr id="3074" name="Picture 2" descr="https://lh3.googleusercontent.com/4i_iB_1jecYmpA8HoUFvt0DnAuZ-QTNFVF0NOgMxA18s-7EZZLMpNj5KoKfFFxHLI3qGVBNL7xFAWO1pRF0Aof8IZa-l3oqMqk0PAwmTi5WWQwJ7ojk5dAL7yZ4X52jBEux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587" y="1490584"/>
            <a:ext cx="3658393" cy="288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564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Mantis: </a:t>
            </a:r>
            <a:r>
              <a:rPr lang="en-US" sz="4000" dirty="0" smtClean="0"/>
              <a:t>reactive stream processing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084840"/>
            <a:ext cx="4419932" cy="3772909"/>
          </a:xfrm>
        </p:spPr>
        <p:txBody>
          <a:bodyPr/>
          <a:lstStyle/>
          <a:p>
            <a:r>
              <a:rPr lang="en-US" dirty="0" smtClean="0"/>
              <a:t>Cloud native</a:t>
            </a:r>
          </a:p>
          <a:p>
            <a:pPr lvl="1"/>
            <a:r>
              <a:rPr lang="en-US" dirty="0" err="1" smtClean="0"/>
              <a:t>Autoscaled</a:t>
            </a:r>
            <a:r>
              <a:rPr lang="en-US" dirty="0" smtClean="0"/>
              <a:t> cluster</a:t>
            </a:r>
            <a:endParaRPr lang="en-US" dirty="0"/>
          </a:p>
          <a:p>
            <a:r>
              <a:rPr lang="en-US" dirty="0" smtClean="0"/>
              <a:t>Stream locality</a:t>
            </a:r>
          </a:p>
        </p:txBody>
      </p:sp>
      <p:pic>
        <p:nvPicPr>
          <p:cNvPr id="3074" name="Picture 2" descr="https://lh3.googleusercontent.com/4i_iB_1jecYmpA8HoUFvt0DnAuZ-QTNFVF0NOgMxA18s-7EZZLMpNj5KoKfFFxHLI3qGVBNL7xFAWO1pRF0Aof8IZa-l3oqMqk0PAwmTi5WWQwJ7ojk5dAL7yZ4X52jBEux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587" y="1490584"/>
            <a:ext cx="3658393" cy="288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06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Mantis: </a:t>
            </a:r>
            <a:r>
              <a:rPr lang="en-US" sz="4000" dirty="0" smtClean="0"/>
              <a:t>reactive stream processing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084840"/>
            <a:ext cx="4419932" cy="3772909"/>
          </a:xfrm>
        </p:spPr>
        <p:txBody>
          <a:bodyPr/>
          <a:lstStyle/>
          <a:p>
            <a:r>
              <a:rPr lang="en-US" dirty="0" smtClean="0"/>
              <a:t>Cloud native</a:t>
            </a:r>
          </a:p>
          <a:p>
            <a:pPr lvl="1"/>
            <a:r>
              <a:rPr lang="en-US" dirty="0" err="1" smtClean="0"/>
              <a:t>Autoscaled</a:t>
            </a:r>
            <a:r>
              <a:rPr lang="en-US" dirty="0" smtClean="0"/>
              <a:t> cluster</a:t>
            </a:r>
            <a:endParaRPr lang="en-US" dirty="0"/>
          </a:p>
          <a:p>
            <a:r>
              <a:rPr lang="en-US" dirty="0" smtClean="0"/>
              <a:t>Stream locality</a:t>
            </a:r>
          </a:p>
          <a:p>
            <a:r>
              <a:rPr lang="en-US" dirty="0" smtClean="0"/>
              <a:t>Job “light weight” or dynamic</a:t>
            </a:r>
          </a:p>
          <a:p>
            <a:pPr lvl="1"/>
            <a:r>
              <a:rPr lang="en-US" dirty="0" smtClean="0"/>
              <a:t>Configurable job SLA</a:t>
            </a:r>
          </a:p>
          <a:p>
            <a:pPr lvl="1"/>
            <a:r>
              <a:rPr lang="en-US" dirty="0" err="1" smtClean="0"/>
              <a:t>Autoscale</a:t>
            </a:r>
            <a:r>
              <a:rPr lang="en-US" dirty="0" smtClean="0"/>
              <a:t> for optimal utilization</a:t>
            </a:r>
            <a:endParaRPr lang="en-US" dirty="0"/>
          </a:p>
        </p:txBody>
      </p:sp>
      <p:pic>
        <p:nvPicPr>
          <p:cNvPr id="3074" name="Picture 2" descr="https://lh3.googleusercontent.com/4i_iB_1jecYmpA8HoUFvt0DnAuZ-QTNFVF0NOgMxA18s-7EZZLMpNj5KoKfFFxHLI3qGVBNL7xFAWO1pRF0Aof8IZa-l3oqMqk0PAwmTi5WWQwJ7ojk5dAL7yZ4X52jBEux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587" y="1490584"/>
            <a:ext cx="3658393" cy="288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9031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/>
          <p:cNvSpPr/>
          <p:nvPr/>
        </p:nvSpPr>
        <p:spPr>
          <a:xfrm>
            <a:off x="4881643" y="1563320"/>
            <a:ext cx="754916" cy="2545264"/>
          </a:xfrm>
          <a:prstGeom prst="roundRect">
            <a:avLst/>
          </a:prstGeom>
          <a:noFill/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Bidirectional data sourcing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564906" y="1348386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564906" y="172517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564905" y="211331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64905" y="249010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627413" y="2899608"/>
            <a:ext cx="125014" cy="11787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627413" y="3169880"/>
            <a:ext cx="125014" cy="11787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627414" y="3417768"/>
            <a:ext cx="125014" cy="117872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559426" y="3752609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559426" y="4129394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 rot="16200000">
            <a:off x="-415401" y="2722871"/>
            <a:ext cx="2662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Source app </a:t>
            </a:r>
            <a:r>
              <a:rPr lang="en-US" sz="20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i</a:t>
            </a:r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nstances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262933" y="12815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262933" y="165837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1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63010" y="204652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2</a:t>
            </a:r>
            <a:endParaRPr lang="en-US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58026" y="4062600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999</a:t>
            </a:r>
          </a:p>
        </p:txBody>
      </p:sp>
      <p:sp>
        <p:nvSpPr>
          <p:cNvPr id="22" name="Oval 21"/>
          <p:cNvSpPr/>
          <p:nvPr/>
        </p:nvSpPr>
        <p:spPr>
          <a:xfrm>
            <a:off x="5073622" y="1763326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073622" y="214011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5073621" y="252825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073621" y="290504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5073622" y="3298746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073622" y="367553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314422" y="165637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323653" y="207331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323653" y="246929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14422" y="283824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3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323653" y="323195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323653" y="360873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02210" y="4108584"/>
            <a:ext cx="1992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Source connector</a:t>
            </a:r>
          </a:p>
          <a:p>
            <a:pPr algn="ctr"/>
            <a:r>
              <a:rPr lang="en-US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j</a:t>
            </a:r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ob</a:t>
            </a:r>
          </a:p>
        </p:txBody>
      </p:sp>
      <p:cxnSp>
        <p:nvCxnSpPr>
          <p:cNvPr id="39" name="Straight Arrow Connector 38"/>
          <p:cNvCxnSpPr>
            <a:stCxn id="27" idx="2"/>
          </p:cNvCxnSpPr>
          <p:nvPr/>
        </p:nvCxnSpPr>
        <p:spPr>
          <a:xfrm flipH="1">
            <a:off x="2464904" y="3793403"/>
            <a:ext cx="2608718" cy="46831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7" idx="2"/>
          </p:cNvCxnSpPr>
          <p:nvPr/>
        </p:nvCxnSpPr>
        <p:spPr>
          <a:xfrm flipH="1" flipV="1">
            <a:off x="2531165" y="3675531"/>
            <a:ext cx="2542457" cy="11787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26" idx="2"/>
          </p:cNvCxnSpPr>
          <p:nvPr/>
        </p:nvCxnSpPr>
        <p:spPr>
          <a:xfrm flipH="1">
            <a:off x="2577548" y="3416618"/>
            <a:ext cx="2496074" cy="117872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6" idx="2"/>
          </p:cNvCxnSpPr>
          <p:nvPr/>
        </p:nvCxnSpPr>
        <p:spPr>
          <a:xfrm flipH="1" flipV="1">
            <a:off x="2531165" y="3207578"/>
            <a:ext cx="2542457" cy="20904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22" idx="2"/>
          </p:cNvCxnSpPr>
          <p:nvPr/>
        </p:nvCxnSpPr>
        <p:spPr>
          <a:xfrm flipH="1" flipV="1">
            <a:off x="2835965" y="1448139"/>
            <a:ext cx="2237657" cy="433059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2" idx="2"/>
          </p:cNvCxnSpPr>
          <p:nvPr/>
        </p:nvCxnSpPr>
        <p:spPr>
          <a:xfrm flipH="1">
            <a:off x="2835965" y="1881198"/>
            <a:ext cx="2237657" cy="112440"/>
          </a:xfrm>
          <a:prstGeom prst="straightConnector1">
            <a:avLst/>
          </a:prstGeom>
          <a:ln>
            <a:solidFill>
              <a:schemeClr val="tx2">
                <a:lumMod val="75000"/>
              </a:schemeClr>
            </a:solidFill>
            <a:prstDash val="sysDot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464904" y="2463459"/>
            <a:ext cx="2313830" cy="5831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2632750" y="2145019"/>
            <a:ext cx="20874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Subscribe with query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2464904" y="2894936"/>
            <a:ext cx="2313830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843840" y="2592994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Data pushed with </a:t>
            </a:r>
          </a:p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subscription ID</a:t>
            </a:r>
          </a:p>
        </p:txBody>
      </p:sp>
      <p:sp>
        <p:nvSpPr>
          <p:cNvPr id="68" name="Rectangle 67"/>
          <p:cNvSpPr/>
          <p:nvPr/>
        </p:nvSpPr>
        <p:spPr>
          <a:xfrm>
            <a:off x="6891131" y="1276160"/>
            <a:ext cx="1298713" cy="71747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User</a:t>
            </a:r>
          </a:p>
          <a:p>
            <a:pPr algn="ctr"/>
            <a:r>
              <a:rPr lang="en-US" sz="1600" dirty="0" smtClean="0"/>
              <a:t>Job 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6891131" y="2300002"/>
            <a:ext cx="1298713" cy="71747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User</a:t>
            </a:r>
          </a:p>
          <a:p>
            <a:pPr algn="ctr"/>
            <a:r>
              <a:rPr lang="en-US" sz="1600" dirty="0" smtClean="0"/>
              <a:t>Job 2</a:t>
            </a:r>
          </a:p>
        </p:txBody>
      </p:sp>
      <p:sp>
        <p:nvSpPr>
          <p:cNvPr id="70" name="Rectangle 69"/>
          <p:cNvSpPr/>
          <p:nvPr/>
        </p:nvSpPr>
        <p:spPr>
          <a:xfrm>
            <a:off x="6891130" y="3366642"/>
            <a:ext cx="1298713" cy="71747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User</a:t>
            </a:r>
          </a:p>
          <a:p>
            <a:pPr algn="ctr"/>
            <a:r>
              <a:rPr lang="en-US" sz="1600" dirty="0" smtClean="0"/>
              <a:t>Job 3</a:t>
            </a:r>
          </a:p>
        </p:txBody>
      </p:sp>
      <p:cxnSp>
        <p:nvCxnSpPr>
          <p:cNvPr id="72" name="Straight Arrow Connector 71"/>
          <p:cNvCxnSpPr>
            <a:stCxn id="68" idx="1"/>
            <a:endCxn id="35" idx="3"/>
          </p:cNvCxnSpPr>
          <p:nvPr/>
        </p:nvCxnSpPr>
        <p:spPr>
          <a:xfrm flipH="1">
            <a:off x="5636559" y="1634899"/>
            <a:ext cx="1254572" cy="120105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69" idx="1"/>
            <a:endCxn id="35" idx="3"/>
          </p:cNvCxnSpPr>
          <p:nvPr/>
        </p:nvCxnSpPr>
        <p:spPr>
          <a:xfrm flipH="1">
            <a:off x="5636559" y="2658741"/>
            <a:ext cx="1254572" cy="1772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70" idx="1"/>
            <a:endCxn id="35" idx="3"/>
          </p:cNvCxnSpPr>
          <p:nvPr/>
        </p:nvCxnSpPr>
        <p:spPr>
          <a:xfrm flipH="1" flipV="1">
            <a:off x="5636559" y="2835952"/>
            <a:ext cx="1254571" cy="88942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8957531">
            <a:off x="5560623" y="1856434"/>
            <a:ext cx="1311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Subscription</a:t>
            </a:r>
          </a:p>
        </p:txBody>
      </p:sp>
      <p:sp>
        <p:nvSpPr>
          <p:cNvPr id="83" name="Rounded Rectangle 82"/>
          <p:cNvSpPr/>
          <p:nvPr/>
        </p:nvSpPr>
        <p:spPr>
          <a:xfrm rot="16200000">
            <a:off x="816020" y="2575922"/>
            <a:ext cx="2663135" cy="443805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Discovery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9878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/>
          <p:cNvSpPr/>
          <p:nvPr/>
        </p:nvSpPr>
        <p:spPr>
          <a:xfrm>
            <a:off x="1339576" y="2807954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94" name="Rectangle 93"/>
          <p:cNvSpPr/>
          <p:nvPr/>
        </p:nvSpPr>
        <p:spPr>
          <a:xfrm>
            <a:off x="1187176" y="2910686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6067586" y="1233172"/>
            <a:ext cx="1947672" cy="677893"/>
            <a:chOff x="6067586" y="1233172"/>
            <a:chExt cx="1947672" cy="677893"/>
          </a:xfrm>
        </p:grpSpPr>
        <p:sp>
          <p:nvSpPr>
            <p:cNvPr id="75" name="Rounded Rectangle 74"/>
            <p:cNvSpPr/>
            <p:nvPr/>
          </p:nvSpPr>
          <p:spPr>
            <a:xfrm>
              <a:off x="6067586" y="1233791"/>
              <a:ext cx="1947672" cy="6766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7586" y="1233172"/>
              <a:ext cx="1943751" cy="67789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74" name="Rounded Rectangle 73"/>
          <p:cNvSpPr/>
          <p:nvPr/>
        </p:nvSpPr>
        <p:spPr>
          <a:xfrm>
            <a:off x="464949" y="1123627"/>
            <a:ext cx="8020373" cy="3665349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  <a:prstDash val="sysDot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953890" y="1736522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1831639" y="1857594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6063" y="3020505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Mantis system overview</a:t>
            </a:r>
            <a:endParaRPr lang="en-US" dirty="0"/>
          </a:p>
        </p:txBody>
      </p:sp>
      <p:cxnSp>
        <p:nvCxnSpPr>
          <p:cNvPr id="6" name="Elbow Connector 5"/>
          <p:cNvCxnSpPr>
            <a:stCxn id="58" idx="3"/>
            <a:endCxn id="55" idx="1"/>
          </p:cNvCxnSpPr>
          <p:nvPr/>
        </p:nvCxnSpPr>
        <p:spPr>
          <a:xfrm>
            <a:off x="2760837" y="3844175"/>
            <a:ext cx="378880" cy="10277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712129" y="1982113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4" idx="0"/>
            <a:endCxn id="8" idx="2"/>
          </p:cNvCxnSpPr>
          <p:nvPr/>
        </p:nvCxnSpPr>
        <p:spPr>
          <a:xfrm flipH="1" flipV="1">
            <a:off x="2608438" y="2455760"/>
            <a:ext cx="271432" cy="564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4" idx="3"/>
            <a:endCxn id="45" idx="1"/>
          </p:cNvCxnSpPr>
          <p:nvPr/>
        </p:nvCxnSpPr>
        <p:spPr>
          <a:xfrm flipV="1">
            <a:off x="4713676" y="3748908"/>
            <a:ext cx="1423232" cy="1067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4132234" y="1870770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713677" y="1533650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936007" y="2058752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7"/>
            <a:endCxn id="25" idx="2"/>
          </p:cNvCxnSpPr>
          <p:nvPr/>
        </p:nvCxnSpPr>
        <p:spPr>
          <a:xfrm flipV="1">
            <a:off x="4373126" y="1669117"/>
            <a:ext cx="340551" cy="24133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6" idx="0"/>
            <a:endCxn id="25" idx="4"/>
          </p:cNvCxnSpPr>
          <p:nvPr/>
        </p:nvCxnSpPr>
        <p:spPr>
          <a:xfrm flipH="1" flipV="1">
            <a:off x="4854789" y="1804583"/>
            <a:ext cx="222330" cy="254169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5"/>
            <a:endCxn id="26" idx="2"/>
          </p:cNvCxnSpPr>
          <p:nvPr/>
        </p:nvCxnSpPr>
        <p:spPr>
          <a:xfrm>
            <a:off x="4373126" y="2102026"/>
            <a:ext cx="562881" cy="92193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3"/>
            <a:endCxn id="24" idx="2"/>
          </p:cNvCxnSpPr>
          <p:nvPr/>
        </p:nvCxnSpPr>
        <p:spPr>
          <a:xfrm flipV="1">
            <a:off x="3624257" y="2006237"/>
            <a:ext cx="507977" cy="881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0"/>
            <a:endCxn id="26" idx="3"/>
          </p:cNvCxnSpPr>
          <p:nvPr/>
        </p:nvCxnSpPr>
        <p:spPr>
          <a:xfrm flipV="1">
            <a:off x="2879870" y="2290008"/>
            <a:ext cx="2097468" cy="7304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6136908" y="2835133"/>
            <a:ext cx="1344083" cy="1553701"/>
            <a:chOff x="6134765" y="2721820"/>
            <a:chExt cx="1344083" cy="1553701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grpSp>
          <p:nvGrpSpPr>
            <p:cNvPr id="84" name="Group 83"/>
            <p:cNvGrpSpPr/>
            <p:nvPr/>
          </p:nvGrpSpPr>
          <p:grpSpPr>
            <a:xfrm>
              <a:off x="6422398" y="2721820"/>
              <a:ext cx="1056450" cy="1279853"/>
              <a:chOff x="6207988" y="3189180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85" name="Rounded Rectangle 84"/>
              <p:cNvSpPr/>
              <p:nvPr/>
            </p:nvSpPr>
            <p:spPr>
              <a:xfrm>
                <a:off x="6207988" y="3189180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86" name="Group 85"/>
              <p:cNvGrpSpPr/>
              <p:nvPr/>
            </p:nvGrpSpPr>
            <p:grpSpPr>
              <a:xfrm>
                <a:off x="6353984" y="3341845"/>
                <a:ext cx="449881" cy="443132"/>
                <a:chOff x="7383283" y="1079095"/>
                <a:chExt cx="449881" cy="443132"/>
              </a:xfrm>
            </p:grpSpPr>
            <p:sp>
              <p:nvSpPr>
                <p:cNvPr id="87" name="Rounded Rectangle 86"/>
                <p:cNvSpPr/>
                <p:nvPr/>
              </p:nvSpPr>
              <p:spPr>
                <a:xfrm>
                  <a:off x="7383283" y="1079095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ounded Rectangle 87"/>
                <p:cNvSpPr/>
                <p:nvPr/>
              </p:nvSpPr>
              <p:spPr>
                <a:xfrm>
                  <a:off x="7440190" y="1133897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ounded Rectangle 88"/>
                <p:cNvSpPr/>
                <p:nvPr/>
              </p:nvSpPr>
              <p:spPr>
                <a:xfrm>
                  <a:off x="750424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78" name="Group 77"/>
            <p:cNvGrpSpPr/>
            <p:nvPr/>
          </p:nvGrpSpPr>
          <p:grpSpPr>
            <a:xfrm>
              <a:off x="6280724" y="2852859"/>
              <a:ext cx="1056450" cy="1279853"/>
              <a:chOff x="6223474" y="3183644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79" name="Rounded Rectangle 78"/>
              <p:cNvSpPr/>
              <p:nvPr/>
            </p:nvSpPr>
            <p:spPr>
              <a:xfrm>
                <a:off x="6223474" y="3183644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80" name="Group 79"/>
              <p:cNvGrpSpPr/>
              <p:nvPr/>
            </p:nvGrpSpPr>
            <p:grpSpPr>
              <a:xfrm>
                <a:off x="6353984" y="3341845"/>
                <a:ext cx="449881" cy="443132"/>
                <a:chOff x="7383283" y="1079095"/>
                <a:chExt cx="449881" cy="443132"/>
              </a:xfrm>
            </p:grpSpPr>
            <p:sp>
              <p:nvSpPr>
                <p:cNvPr id="81" name="Rounded Rectangle 80"/>
                <p:cNvSpPr/>
                <p:nvPr/>
              </p:nvSpPr>
              <p:spPr>
                <a:xfrm>
                  <a:off x="7383283" y="1079095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ounded Rectangle 81"/>
                <p:cNvSpPr/>
                <p:nvPr/>
              </p:nvSpPr>
              <p:spPr>
                <a:xfrm>
                  <a:off x="7440190" y="1133897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ounded Rectangle 82"/>
                <p:cNvSpPr/>
                <p:nvPr/>
              </p:nvSpPr>
              <p:spPr>
                <a:xfrm>
                  <a:off x="750424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9" name="Group 48"/>
            <p:cNvGrpSpPr/>
            <p:nvPr/>
          </p:nvGrpSpPr>
          <p:grpSpPr>
            <a:xfrm>
              <a:off x="6375480" y="3418065"/>
              <a:ext cx="449881" cy="443131"/>
              <a:chOff x="7383283" y="1056951"/>
              <a:chExt cx="449881" cy="443131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7383283" y="1056951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ounded Rectangle 50"/>
              <p:cNvSpPr/>
              <p:nvPr/>
            </p:nvSpPr>
            <p:spPr>
              <a:xfrm>
                <a:off x="7440190" y="1111753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ounded Rectangle 51"/>
              <p:cNvSpPr/>
              <p:nvPr/>
            </p:nvSpPr>
            <p:spPr>
              <a:xfrm>
                <a:off x="7504243" y="1177291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6134765" y="2995668"/>
              <a:ext cx="1056450" cy="1279853"/>
              <a:chOff x="6223474" y="3183644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45" name="Rounded Rectangle 44"/>
              <p:cNvSpPr/>
              <p:nvPr/>
            </p:nvSpPr>
            <p:spPr>
              <a:xfrm>
                <a:off x="6223474" y="3183644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6371704" y="3347381"/>
                <a:ext cx="445413" cy="437596"/>
                <a:chOff x="7401003" y="1084631"/>
                <a:chExt cx="445413" cy="437596"/>
              </a:xfrm>
            </p:grpSpPr>
            <p:sp>
              <p:nvSpPr>
                <p:cNvPr id="42" name="Rounded Rectangle 41"/>
                <p:cNvSpPr/>
                <p:nvPr/>
              </p:nvSpPr>
              <p:spPr>
                <a:xfrm>
                  <a:off x="7517495" y="1084631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>
                <a:xfrm>
                  <a:off x="7460838" y="1144969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ounded Rectangle 42"/>
                <p:cNvSpPr/>
                <p:nvPr/>
              </p:nvSpPr>
              <p:spPr>
                <a:xfrm>
                  <a:off x="740100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</p:grpSp>
      </p:grpSp>
      <p:sp>
        <p:nvSpPr>
          <p:cNvPr id="55" name="Rounded Rectangle 54"/>
          <p:cNvSpPr/>
          <p:nvPr/>
        </p:nvSpPr>
        <p:spPr>
          <a:xfrm>
            <a:off x="3139717" y="3637209"/>
            <a:ext cx="1335418" cy="61948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1273744" y="3433302"/>
            <a:ext cx="1487093" cy="82174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endParaRPr lang="en-US" dirty="0" smtClean="0"/>
          </a:p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3769766" y="1338092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ZooKeeper</a:t>
            </a:r>
            <a:endParaRPr lang="en-US" sz="1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</p:txBody>
      </p:sp>
      <p:sp>
        <p:nvSpPr>
          <p:cNvPr id="91" name="TextBox 90"/>
          <p:cNvSpPr txBox="1"/>
          <p:nvPr/>
        </p:nvSpPr>
        <p:spPr>
          <a:xfrm rot="16200000">
            <a:off x="5940481" y="3456349"/>
            <a:ext cx="665567" cy="24622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Instance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6188761" y="2244915"/>
            <a:ext cx="1369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Apache </a:t>
            </a:r>
            <a:r>
              <a:rPr lang="en-US" sz="1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Mesos</a:t>
            </a:r>
            <a:endParaRPr lang="en-US" sz="1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Slave Cluster</a:t>
            </a:r>
          </a:p>
        </p:txBody>
      </p:sp>
    </p:spTree>
    <p:extLst>
      <p:ext uri="{BB962C8B-B14F-4D97-AF65-F5344CB8AC3E}">
        <p14:creationId xmlns:p14="http://schemas.microsoft.com/office/powerpoint/2010/main" val="223253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ounded Rectangle 53"/>
          <p:cNvSpPr/>
          <p:nvPr/>
        </p:nvSpPr>
        <p:spPr>
          <a:xfrm>
            <a:off x="5584472" y="1641952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/>
          <p:nvPr/>
        </p:nvSpPr>
        <p:spPr>
          <a:xfrm>
            <a:off x="5776627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6127813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6478999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/>
          <p:cNvSpPr/>
          <p:nvPr/>
        </p:nvSpPr>
        <p:spPr>
          <a:xfrm>
            <a:off x="6846087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7214497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7605438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7980477" y="1978555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5455925" y="1527979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624227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5975413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6326599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6693687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062097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453038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7828077" y="17930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20417" y="1966623"/>
            <a:ext cx="2663687" cy="2433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Job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68017" y="1814223"/>
            <a:ext cx="2663687" cy="2433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Job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Mantis scheduling model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15617" y="1661823"/>
            <a:ext cx="2663687" cy="243309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Job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677725" y="239334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1694952" y="2755127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117697" y="2755127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712179" y="3147391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134924" y="3147391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519237" y="3154017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941982" y="3154017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13504" y="3531706"/>
            <a:ext cx="270345" cy="24649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16115" y="2316534"/>
            <a:ext cx="997389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Source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7563" y="2678317"/>
            <a:ext cx="997389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7563" y="3070581"/>
            <a:ext cx="997389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16115" y="3454896"/>
            <a:ext cx="684803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Sink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5319427" y="1391481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471827" y="16406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23013" y="1640623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6174199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541287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909697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300638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675677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8050716" y="1640623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/>
          <p:cNvSpPr/>
          <p:nvPr/>
        </p:nvSpPr>
        <p:spPr>
          <a:xfrm>
            <a:off x="5584472" y="2878382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5776627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6127813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6478999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6846087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/>
        </p:nvSpPr>
        <p:spPr>
          <a:xfrm>
            <a:off x="7214497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/>
        </p:nvSpPr>
        <p:spPr>
          <a:xfrm>
            <a:off x="7605438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/>
        </p:nvSpPr>
        <p:spPr>
          <a:xfrm>
            <a:off x="7980477" y="320703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/>
          <p:cNvSpPr/>
          <p:nvPr/>
        </p:nvSpPr>
        <p:spPr>
          <a:xfrm>
            <a:off x="5455925" y="2756458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5624227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5975413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6326599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6693687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7062097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7453038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7828077" y="302150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/>
          <p:cNvSpPr/>
          <p:nvPr/>
        </p:nvSpPr>
        <p:spPr>
          <a:xfrm>
            <a:off x="5319427" y="2619960"/>
            <a:ext cx="3124862" cy="70766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5471827" y="2869102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5823013" y="2869102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174199" y="286910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6541287" y="2869102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6909697" y="2869102"/>
            <a:ext cx="270345" cy="246490"/>
          </a:xfrm>
          <a:prstGeom prst="ellipse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300638" y="286910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7675677" y="286910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/>
          <p:cNvSpPr/>
          <p:nvPr/>
        </p:nvSpPr>
        <p:spPr>
          <a:xfrm>
            <a:off x="8050716" y="286910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/>
          <p:cNvSpPr/>
          <p:nvPr/>
        </p:nvSpPr>
        <p:spPr>
          <a:xfrm>
            <a:off x="5576521" y="4048550"/>
            <a:ext cx="3124862" cy="70766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5776627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6127813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6478999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6846087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214497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605438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980477" y="4393104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ounded Rectangle 98"/>
          <p:cNvSpPr/>
          <p:nvPr/>
        </p:nvSpPr>
        <p:spPr>
          <a:xfrm>
            <a:off x="5440023" y="3926626"/>
            <a:ext cx="3124862" cy="70766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/>
        </p:nvSpPr>
        <p:spPr>
          <a:xfrm>
            <a:off x="5624227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975413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6326599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6693687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7062097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7453038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7828077" y="4207572"/>
            <a:ext cx="270345" cy="24649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ounded Rectangle 107"/>
          <p:cNvSpPr/>
          <p:nvPr/>
        </p:nvSpPr>
        <p:spPr>
          <a:xfrm>
            <a:off x="5319427" y="3806030"/>
            <a:ext cx="3124862" cy="707666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5471827" y="4055172"/>
            <a:ext cx="270345" cy="24649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5823013" y="4055172"/>
            <a:ext cx="270345" cy="24649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/>
        </p:nvSpPr>
        <p:spPr>
          <a:xfrm>
            <a:off x="6174199" y="4055172"/>
            <a:ext cx="270345" cy="24649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/>
        </p:nvSpPr>
        <p:spPr>
          <a:xfrm>
            <a:off x="6541287" y="4055172"/>
            <a:ext cx="270345" cy="24649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6909697" y="405517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7300638" y="405517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7675677" y="405517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/>
          <p:cNvSpPr/>
          <p:nvPr/>
        </p:nvSpPr>
        <p:spPr>
          <a:xfrm>
            <a:off x="8050716" y="4055172"/>
            <a:ext cx="270345" cy="24649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/>
          <p:cNvSpPr/>
          <p:nvPr/>
        </p:nvSpPr>
        <p:spPr>
          <a:xfrm>
            <a:off x="5406890" y="1558460"/>
            <a:ext cx="736825" cy="39624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/>
          <p:cNvSpPr/>
          <p:nvPr/>
        </p:nvSpPr>
        <p:spPr>
          <a:xfrm>
            <a:off x="5394966" y="2775672"/>
            <a:ext cx="736825" cy="39624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/>
          <p:cNvSpPr/>
          <p:nvPr/>
        </p:nvSpPr>
        <p:spPr>
          <a:xfrm>
            <a:off x="6497551" y="2775675"/>
            <a:ext cx="736825" cy="39624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ounded Rectangle 119"/>
          <p:cNvSpPr/>
          <p:nvPr/>
        </p:nvSpPr>
        <p:spPr>
          <a:xfrm>
            <a:off x="5417497" y="3969691"/>
            <a:ext cx="1432564" cy="396242"/>
          </a:xfrm>
          <a:prstGeom prst="roundRect">
            <a:avLst/>
          </a:prstGeom>
          <a:noFill/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Arrow Connector 121"/>
          <p:cNvCxnSpPr>
            <a:stCxn id="4" idx="6"/>
            <a:endCxn id="117" idx="1"/>
          </p:cNvCxnSpPr>
          <p:nvPr/>
        </p:nvCxnSpPr>
        <p:spPr>
          <a:xfrm flipV="1">
            <a:off x="1948070" y="1756581"/>
            <a:ext cx="3458820" cy="760008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>
            <a:stCxn id="5" idx="6"/>
            <a:endCxn id="118" idx="1"/>
          </p:cNvCxnSpPr>
          <p:nvPr/>
        </p:nvCxnSpPr>
        <p:spPr>
          <a:xfrm>
            <a:off x="1965297" y="2878372"/>
            <a:ext cx="3429669" cy="95421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6" idx="7"/>
            <a:endCxn id="119" idx="1"/>
          </p:cNvCxnSpPr>
          <p:nvPr/>
        </p:nvCxnSpPr>
        <p:spPr>
          <a:xfrm>
            <a:off x="2348451" y="2791225"/>
            <a:ext cx="4149100" cy="182571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>
            <a:stCxn id="10" idx="6"/>
          </p:cNvCxnSpPr>
          <p:nvPr/>
        </p:nvCxnSpPr>
        <p:spPr>
          <a:xfrm>
            <a:off x="3212327" y="3277262"/>
            <a:ext cx="1884459" cy="9282"/>
          </a:xfrm>
          <a:prstGeom prst="straightConnector1">
            <a:avLst/>
          </a:prstGeom>
          <a:ln>
            <a:prstDash val="sysDash"/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>
            <a:stCxn id="11" idx="6"/>
            <a:endCxn id="120" idx="1"/>
          </p:cNvCxnSpPr>
          <p:nvPr/>
        </p:nvCxnSpPr>
        <p:spPr>
          <a:xfrm>
            <a:off x="1983849" y="3654951"/>
            <a:ext cx="3433648" cy="512861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8" name="TextBox 137"/>
          <p:cNvSpPr txBox="1"/>
          <p:nvPr/>
        </p:nvSpPr>
        <p:spPr>
          <a:xfrm>
            <a:off x="697563" y="1068315"/>
            <a:ext cx="2787943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Jobs may be perpetual or</a:t>
            </a:r>
          </a:p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on-demand/interactive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5319427" y="1053954"/>
            <a:ext cx="180049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Slave instances</a:t>
            </a:r>
          </a:p>
        </p:txBody>
      </p:sp>
    </p:spTree>
    <p:extLst>
      <p:ext uri="{BB962C8B-B14F-4D97-AF65-F5344CB8AC3E}">
        <p14:creationId xmlns:p14="http://schemas.microsoft.com/office/powerpoint/2010/main" val="230142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Apache Mesos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resource manager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4680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Scale to Internet traffic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783919" y="1692683"/>
            <a:ext cx="5688747" cy="3212342"/>
            <a:chOff x="1828798" y="1309316"/>
            <a:chExt cx="5688747" cy="3212342"/>
          </a:xfrm>
        </p:grpSpPr>
        <p:pic>
          <p:nvPicPr>
            <p:cNvPr id="2050" name="Picture 2" descr="https://lh4.googleusercontent.com/bIv9iocg03q1pAKmGSuja8czttyZlzAQRnYtKsM5aV0nDNIErPgvhqto3IZSjSifHxEx2EltyEnqtslJTFy1sniBu869od3GDs9Dd7n-C9aisxC5VG3PSTynA3IGIcHAj4zV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8798" y="1309316"/>
              <a:ext cx="5688747" cy="32123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Oval 4"/>
            <p:cNvSpPr/>
            <p:nvPr/>
          </p:nvSpPr>
          <p:spPr>
            <a:xfrm>
              <a:off x="3943701" y="1733433"/>
              <a:ext cx="1649285" cy="308540"/>
            </a:xfrm>
            <a:prstGeom prst="ellipse">
              <a:avLst/>
            </a:prstGeom>
            <a:noFill/>
            <a:ln w="57150">
              <a:solidFill>
                <a:srgbClr val="FF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44056" y="979322"/>
            <a:ext cx="7968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At peak, &gt;1/3 </a:t>
            </a:r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of 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downstream, &gt;6.4</a:t>
            </a:r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% of 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upstream Internet </a:t>
            </a:r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traffic</a:t>
            </a:r>
            <a:endParaRPr lang="en-US" sz="2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2176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Apache Mesos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resource manager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i="1" dirty="0" smtClean="0"/>
              <a:t>Develop and run resource-efficient distributed systems</a:t>
            </a:r>
            <a:r>
              <a:rPr lang="en-US" dirty="0" smtClean="0"/>
              <a:t>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94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Apache Mesos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resource manager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i="1" dirty="0" smtClean="0"/>
              <a:t>Develop and run resource-efficient distributed systems</a:t>
            </a:r>
            <a:r>
              <a:rPr lang="en-US" dirty="0" smtClean="0"/>
              <a:t>”</a:t>
            </a:r>
          </a:p>
          <a:p>
            <a:endParaRPr lang="en-US" dirty="0"/>
          </a:p>
          <a:p>
            <a:r>
              <a:rPr lang="en-US" dirty="0" smtClean="0"/>
              <a:t>“</a:t>
            </a:r>
            <a:r>
              <a:rPr lang="en-US" i="1" dirty="0" smtClean="0"/>
              <a:t>Simplifies the complexity of running applications on a shared pool of servers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3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3656195" y="3196424"/>
            <a:ext cx="2051437" cy="1630018"/>
            <a:chOff x="1288111" y="3196424"/>
            <a:chExt cx="2051437" cy="1630018"/>
          </a:xfrm>
        </p:grpSpPr>
        <p:sp>
          <p:nvSpPr>
            <p:cNvPr id="42" name="Rectangle 41"/>
            <p:cNvSpPr/>
            <p:nvPr/>
          </p:nvSpPr>
          <p:spPr>
            <a:xfrm>
              <a:off x="1288111" y="3196424"/>
              <a:ext cx="2051437" cy="163001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Mesos</a:t>
              </a:r>
              <a:r>
                <a:rPr lang="en-US" dirty="0" smtClean="0"/>
                <a:t> slave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439187" y="3745065"/>
              <a:ext cx="1797141" cy="9223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solidFill>
                    <a:schemeClr val="tx1"/>
                  </a:solidFill>
                </a:rPr>
                <a:t>FrmWrk2 executor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 smtClean="0"/>
            </a:p>
            <a:p>
              <a:pPr algn="ctr"/>
              <a:endParaRPr lang="en-US" sz="1400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925545" y="4223474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828802" y="4150584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5947993" y="3189799"/>
            <a:ext cx="2051437" cy="163001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slave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</p:txBody>
      </p:sp>
      <p:sp>
        <p:nvSpPr>
          <p:cNvPr id="39" name="Rectangle 38"/>
          <p:cNvSpPr/>
          <p:nvPr/>
        </p:nvSpPr>
        <p:spPr>
          <a:xfrm>
            <a:off x="6232502" y="3877897"/>
            <a:ext cx="1655091" cy="82826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FrmWrk2 executor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086855" y="3636600"/>
            <a:ext cx="1655091" cy="828265"/>
            <a:chOff x="6048110" y="3636600"/>
            <a:chExt cx="1655091" cy="82826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3" name="Rectangle 32"/>
            <p:cNvSpPr/>
            <p:nvPr/>
          </p:nvSpPr>
          <p:spPr>
            <a:xfrm>
              <a:off x="6048110" y="3636600"/>
              <a:ext cx="1655091" cy="828265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FrmWrk1 executor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 smtClean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424796" y="4044770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328053" y="3971880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Apache Mesos architecture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432756" y="2156178"/>
            <a:ext cx="1670755" cy="44591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176890" y="2156177"/>
            <a:ext cx="1811866" cy="44591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Standby master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67779" y="2156178"/>
            <a:ext cx="1811866" cy="44591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Standby master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441244" y="1157111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022687" y="819991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245017" y="1345093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4" idx="7"/>
            <a:endCxn id="9" idx="2"/>
          </p:cNvCxnSpPr>
          <p:nvPr/>
        </p:nvCxnSpPr>
        <p:spPr>
          <a:xfrm flipV="1">
            <a:off x="5682136" y="955458"/>
            <a:ext cx="340551" cy="24133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0"/>
            <a:endCxn id="9" idx="4"/>
          </p:cNvCxnSpPr>
          <p:nvPr/>
        </p:nvCxnSpPr>
        <p:spPr>
          <a:xfrm flipH="1" flipV="1">
            <a:off x="6163799" y="1090924"/>
            <a:ext cx="222330" cy="254169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4" idx="5"/>
            <a:endCxn id="10" idx="2"/>
          </p:cNvCxnSpPr>
          <p:nvPr/>
        </p:nvCxnSpPr>
        <p:spPr>
          <a:xfrm>
            <a:off x="5682136" y="1388367"/>
            <a:ext cx="562881" cy="92193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1288111" y="3196424"/>
            <a:ext cx="2051437" cy="1630018"/>
            <a:chOff x="1288111" y="3196424"/>
            <a:chExt cx="2051437" cy="1630018"/>
          </a:xfrm>
        </p:grpSpPr>
        <p:sp>
          <p:nvSpPr>
            <p:cNvPr id="19" name="Rectangle 18"/>
            <p:cNvSpPr/>
            <p:nvPr/>
          </p:nvSpPr>
          <p:spPr>
            <a:xfrm>
              <a:off x="1288111" y="3196424"/>
              <a:ext cx="2051437" cy="163001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Mesos</a:t>
              </a:r>
              <a:r>
                <a:rPr lang="en-US" dirty="0" smtClean="0"/>
                <a:t> slave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439187" y="3745065"/>
              <a:ext cx="1797141" cy="92235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FrmWrk1 executor</a:t>
              </a:r>
            </a:p>
            <a:p>
              <a:pPr algn="ctr"/>
              <a:endParaRPr lang="en-US" sz="1400" dirty="0"/>
            </a:p>
            <a:p>
              <a:pPr algn="ctr"/>
              <a:endParaRPr lang="en-US" sz="1400" dirty="0" smtClean="0"/>
            </a:p>
            <a:p>
              <a:pPr algn="ctr"/>
              <a:endParaRPr lang="en-US" sz="1400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25545" y="4223474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28802" y="4150584"/>
              <a:ext cx="930302" cy="2862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Task</a:t>
              </a:r>
              <a:endParaRPr lang="en-US" sz="1400" dirty="0"/>
            </a:p>
          </p:txBody>
        </p:sp>
      </p:grpSp>
      <p:cxnSp>
        <p:nvCxnSpPr>
          <p:cNvPr id="36" name="Straight Arrow Connector 35"/>
          <p:cNvCxnSpPr>
            <a:stCxn id="3" idx="2"/>
            <a:endCxn id="19" idx="0"/>
          </p:cNvCxnSpPr>
          <p:nvPr/>
        </p:nvCxnSpPr>
        <p:spPr>
          <a:xfrm flipH="1">
            <a:off x="2313830" y="2602089"/>
            <a:ext cx="954304" cy="5943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" idx="2"/>
            <a:endCxn id="42" idx="0"/>
          </p:cNvCxnSpPr>
          <p:nvPr/>
        </p:nvCxnSpPr>
        <p:spPr>
          <a:xfrm>
            <a:off x="3268134" y="2602089"/>
            <a:ext cx="1413780" cy="59433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" idx="2"/>
            <a:endCxn id="32" idx="0"/>
          </p:cNvCxnSpPr>
          <p:nvPr/>
        </p:nvCxnSpPr>
        <p:spPr>
          <a:xfrm>
            <a:off x="3268134" y="2602089"/>
            <a:ext cx="3705578" cy="5877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" idx="0"/>
          </p:cNvCxnSpPr>
          <p:nvPr/>
        </p:nvCxnSpPr>
        <p:spPr>
          <a:xfrm flipH="1">
            <a:off x="3268134" y="1388367"/>
            <a:ext cx="2214441" cy="767811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4" idx="4"/>
            <a:endCxn id="5" idx="0"/>
          </p:cNvCxnSpPr>
          <p:nvPr/>
        </p:nvCxnSpPr>
        <p:spPr>
          <a:xfrm flipH="1">
            <a:off x="5082823" y="1428044"/>
            <a:ext cx="499533" cy="728133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" idx="5"/>
            <a:endCxn id="7" idx="0"/>
          </p:cNvCxnSpPr>
          <p:nvPr/>
        </p:nvCxnSpPr>
        <p:spPr>
          <a:xfrm>
            <a:off x="5682136" y="1388367"/>
            <a:ext cx="1291576" cy="767811"/>
          </a:xfrm>
          <a:prstGeom prst="straightConnector1">
            <a:avLst/>
          </a:prstGeom>
          <a:ln>
            <a:prstDash val="sysDash"/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1256233" y="1180885"/>
            <a:ext cx="1502871" cy="3851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FrmWrk1</a:t>
            </a:r>
            <a:endParaRPr lang="en-US" dirty="0"/>
          </a:p>
        </p:txBody>
      </p:sp>
      <p:sp>
        <p:nvSpPr>
          <p:cNvPr id="59" name="Rectangle 58"/>
          <p:cNvSpPr/>
          <p:nvPr/>
        </p:nvSpPr>
        <p:spPr>
          <a:xfrm>
            <a:off x="2943382" y="1180885"/>
            <a:ext cx="1502871" cy="38514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FrmWrk2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0" name="Straight Arrow Connector 59"/>
          <p:cNvCxnSpPr>
            <a:stCxn id="57" idx="2"/>
          </p:cNvCxnSpPr>
          <p:nvPr/>
        </p:nvCxnSpPr>
        <p:spPr>
          <a:xfrm>
            <a:off x="2007669" y="1566033"/>
            <a:ext cx="640115" cy="59014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59" idx="2"/>
          </p:cNvCxnSpPr>
          <p:nvPr/>
        </p:nvCxnSpPr>
        <p:spPr>
          <a:xfrm flipH="1">
            <a:off x="2943382" y="1566033"/>
            <a:ext cx="751436" cy="59014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6527240" y="996219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ZooKeeper</a:t>
            </a:r>
            <a:endParaRPr lang="en-US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pPr algn="ctr"/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quorum</a:t>
            </a:r>
          </a:p>
        </p:txBody>
      </p:sp>
    </p:spTree>
    <p:extLst>
      <p:ext uri="{BB962C8B-B14F-4D97-AF65-F5344CB8AC3E}">
        <p14:creationId xmlns:p14="http://schemas.microsoft.com/office/powerpoint/2010/main" val="325087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Why Apache Mesos in a cloud?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42899" y="1084840"/>
            <a:ext cx="8458201" cy="377290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7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Resource granularity</a:t>
            </a:r>
          </a:p>
          <a:p>
            <a:endParaRPr lang="en-US" dirty="0"/>
          </a:p>
          <a:p>
            <a:r>
              <a:rPr lang="en-US" dirty="0" smtClean="0"/>
              <a:t>Task startup 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52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647784" y="1586284"/>
            <a:ext cx="1765189" cy="2122999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Instance 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450327" y="1738684"/>
            <a:ext cx="1765189" cy="2122999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Instance 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44525" y="2963185"/>
            <a:ext cx="1121134" cy="62815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 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Resource granularity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87935" y="1965297"/>
            <a:ext cx="1765189" cy="2122999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Instance 2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482133" y="3189798"/>
            <a:ext cx="1121134" cy="6281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82595" y="2170706"/>
            <a:ext cx="1765189" cy="2122999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Instance 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204622" y="3400506"/>
            <a:ext cx="1121134" cy="6281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87443" y="1468339"/>
            <a:ext cx="2089868" cy="2698144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Instance 1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671809" y="3350146"/>
            <a:ext cx="1121134" cy="6281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739395" y="2837288"/>
            <a:ext cx="985963" cy="46647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62983" y="2286547"/>
            <a:ext cx="985963" cy="46647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288701" y="2285220"/>
            <a:ext cx="929639" cy="46647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Task 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98003" y="2472856"/>
            <a:ext cx="62709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1446686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Task startup latency</a:t>
            </a:r>
            <a:endParaRPr lang="en-US" dirty="0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205" y="1219999"/>
            <a:ext cx="1487475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9372" y="1219999"/>
            <a:ext cx="2173184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extBox 21"/>
          <p:cNvSpPr txBox="1"/>
          <p:nvPr/>
        </p:nvSpPr>
        <p:spPr>
          <a:xfrm>
            <a:off x="4349363" y="2337684"/>
            <a:ext cx="62709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vs.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21209" y="4175760"/>
            <a:ext cx="2959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Instance startup in </a:t>
            </a:r>
            <a:r>
              <a:rPr lang="en-US" sz="20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mins</a:t>
            </a:r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73452" y="4214085"/>
            <a:ext cx="33650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Mesos task startup in &lt;1sec</a:t>
            </a:r>
          </a:p>
        </p:txBody>
      </p:sp>
    </p:spTree>
    <p:extLst>
      <p:ext uri="{BB962C8B-B14F-4D97-AF65-F5344CB8AC3E}">
        <p14:creationId xmlns:p14="http://schemas.microsoft.com/office/powerpoint/2010/main" val="258881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Why another framework?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Writing an Apache Mesos framework can be easy</a:t>
            </a:r>
          </a:p>
          <a:p>
            <a:pPr lvl="1"/>
            <a:r>
              <a:rPr lang="en-US" dirty="0" smtClean="0"/>
              <a:t>But not so easy to have fault-tolerance, scalability, performance, and high availability</a:t>
            </a:r>
          </a:p>
          <a:p>
            <a:r>
              <a:rPr lang="en-US" dirty="0" smtClean="0"/>
              <a:t>Scheduling can be a hard problem to solve</a:t>
            </a:r>
            <a:endParaRPr lang="en-US" dirty="0"/>
          </a:p>
          <a:p>
            <a:r>
              <a:rPr lang="en-US" dirty="0" smtClean="0"/>
              <a:t>You must have a good long-term reason to write your own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100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Challenges in a cloud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Fault tolerance with ephemeral slave </a:t>
            </a:r>
            <a:r>
              <a:rPr lang="en-US" dirty="0" smtClean="0"/>
              <a:t>instances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352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Challenges in a cloud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Fault tolerance with ephemeral slave instances</a:t>
            </a:r>
          </a:p>
          <a:p>
            <a:r>
              <a:rPr lang="en-US" dirty="0" smtClean="0"/>
              <a:t>High availability for Apache Mesos master and </a:t>
            </a:r>
            <a:r>
              <a:rPr lang="en-US" dirty="0" smtClean="0"/>
              <a:t>framework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281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Challenges in a cloud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Fault tolerance with ephemeral slave instances</a:t>
            </a:r>
          </a:p>
          <a:p>
            <a:r>
              <a:rPr lang="en-US" dirty="0" smtClean="0"/>
              <a:t>High availability for Apache Mesos master and framework</a:t>
            </a:r>
          </a:p>
          <a:p>
            <a:r>
              <a:rPr lang="en-US" dirty="0" smtClean="0"/>
              <a:t>Autoscaling slave </a:t>
            </a:r>
            <a:r>
              <a:rPr lang="en-US" dirty="0" smtClean="0"/>
              <a:t>cluster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0886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Scale to Internet traffic</a:t>
            </a:r>
            <a:endParaRPr lang="en-US" dirty="0"/>
          </a:p>
        </p:txBody>
      </p:sp>
      <p:pic>
        <p:nvPicPr>
          <p:cNvPr id="7170" name="Picture 2" descr="https://lh3.googleusercontent.com/3b4I1PiG-Vx7TIJuJiyVkmjLtDZXj8SyVOgzZPAdwwpdFi2jmV2DWzDSRXkZe365DblZn0YR88kmydHiy7xzdA9zk8b8yiN280cbx5NsW8EJe8IgDQzuX2lxgijL4pmNS2R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71" y="1301000"/>
            <a:ext cx="4667250" cy="33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72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Challenges in a cloud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Fault tolerance with ephemeral slave instances</a:t>
            </a:r>
          </a:p>
          <a:p>
            <a:r>
              <a:rPr lang="en-US" dirty="0" smtClean="0"/>
              <a:t>High availability for Apache Mesos master and framework</a:t>
            </a:r>
          </a:p>
          <a:p>
            <a:r>
              <a:rPr lang="en-US" dirty="0" smtClean="0"/>
              <a:t>Autoscaling slave cluster</a:t>
            </a:r>
          </a:p>
          <a:p>
            <a:r>
              <a:rPr lang="en-US" dirty="0" smtClean="0"/>
              <a:t>Scheduling challenges</a:t>
            </a:r>
          </a:p>
          <a:p>
            <a:pPr lvl="1"/>
            <a:r>
              <a:rPr lang="en-US" dirty="0" smtClean="0"/>
              <a:t>Autoscaling</a:t>
            </a:r>
          </a:p>
          <a:p>
            <a:pPr lvl="1"/>
            <a:r>
              <a:rPr lang="en-US" dirty="0" smtClean="0"/>
              <a:t>Resource utilization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7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The autoscaling challenge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Scaling up in Amazon EC2 is relatively easy</a:t>
            </a:r>
          </a:p>
          <a:p>
            <a:pPr marL="457200" lvl="1" indent="0">
              <a:buNone/>
            </a:pPr>
            <a:r>
              <a:rPr lang="en-US" i="1" dirty="0" smtClean="0">
                <a:cs typeface="Cordia New" panose="020B0304020202020204" pitchFamily="34" charset="-34"/>
              </a:rPr>
              <a:t>= f(#Pending Tasks)</a:t>
            </a:r>
          </a:p>
          <a:p>
            <a:r>
              <a:rPr lang="en-US" dirty="0" smtClean="0"/>
              <a:t>Scaling down requires bin packing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53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The autoscaling challenge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899" y="1084840"/>
            <a:ext cx="8458201" cy="1058285"/>
          </a:xfrm>
        </p:spPr>
        <p:txBody>
          <a:bodyPr/>
          <a:lstStyle/>
          <a:p>
            <a:r>
              <a:rPr lang="en-US" dirty="0"/>
              <a:t>Scaling up in Amazon EC2 is relatively easy</a:t>
            </a:r>
          </a:p>
          <a:p>
            <a:pPr marL="457200" lvl="1" indent="0">
              <a:buNone/>
            </a:pPr>
            <a:r>
              <a:rPr lang="en-US" i="1" dirty="0">
                <a:cs typeface="Cordia New" panose="020B0304020202020204" pitchFamily="34" charset="-34"/>
              </a:rPr>
              <a:t>= f(#Pending Tasks)</a:t>
            </a:r>
          </a:p>
          <a:p>
            <a:r>
              <a:rPr lang="en-US" dirty="0"/>
              <a:t>Scaling down requires bin packing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1673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510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22039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8472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00620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50150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726529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21817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486148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907630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467226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692253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5087541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451872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73354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6431757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65678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05207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41640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83788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93892" y="240946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01502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6722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796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4</a:t>
            </a:r>
          </a:p>
        </p:txBody>
      </p:sp>
    </p:spTree>
    <p:extLst>
      <p:ext uri="{BB962C8B-B14F-4D97-AF65-F5344CB8AC3E}">
        <p14:creationId xmlns:p14="http://schemas.microsoft.com/office/powerpoint/2010/main" val="308451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The autoscaling challenge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899" y="1084840"/>
            <a:ext cx="8458201" cy="1058285"/>
          </a:xfrm>
        </p:spPr>
        <p:txBody>
          <a:bodyPr/>
          <a:lstStyle/>
          <a:p>
            <a:r>
              <a:rPr lang="en-US" dirty="0"/>
              <a:t>Scaling up in Amazon EC2 is relatively easy</a:t>
            </a:r>
          </a:p>
          <a:p>
            <a:pPr marL="457200" lvl="1" indent="0">
              <a:buNone/>
            </a:pPr>
            <a:r>
              <a:rPr lang="en-US" i="1" dirty="0">
                <a:cs typeface="Cordia New" panose="020B0304020202020204" pitchFamily="34" charset="-34"/>
              </a:rPr>
              <a:t>= f(#Pending Tasks)</a:t>
            </a:r>
          </a:p>
          <a:p>
            <a:r>
              <a:rPr lang="en-US" dirty="0"/>
              <a:t>Scaling down requires bin packing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1673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510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22039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8472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00620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50150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726529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21817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486148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907630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467226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692253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5087541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451872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73354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6431757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65678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05207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41640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83788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93892" y="240946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01502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6722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796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4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516732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825104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1220392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584723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006205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501502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6529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121817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486148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907630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4467226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692253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087541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1872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873354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6431757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56784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7052072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7416403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837885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93892" y="3676412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501502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467226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3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427966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66481" y="3262213"/>
            <a:ext cx="627095" cy="5078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vs.</a:t>
            </a:r>
          </a:p>
        </p:txBody>
      </p:sp>
    </p:spTree>
    <p:extLst>
      <p:ext uri="{BB962C8B-B14F-4D97-AF65-F5344CB8AC3E}">
        <p14:creationId xmlns:p14="http://schemas.microsoft.com/office/powerpoint/2010/main" val="76394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The autoscaling challenge</a:t>
            </a:r>
            <a:endParaRPr lang="en-US" sz="4800" dirty="0"/>
          </a:p>
        </p:txBody>
      </p:sp>
      <p:sp>
        <p:nvSpPr>
          <p:cNvPr id="6" name="Rounded Rectangle 5"/>
          <p:cNvSpPr/>
          <p:nvPr/>
        </p:nvSpPr>
        <p:spPr>
          <a:xfrm>
            <a:off x="51673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2510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22039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58472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00620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501502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726529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21817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486148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3907630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467226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692253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5087541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451872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873354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6431757" y="2778795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6656784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052072" y="2885951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7416403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7837885" y="2885951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493892" y="240946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501502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46722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27966" y="2410297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4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516732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825104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1220392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1584723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006205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2501502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726529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121817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486148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3907630" y="4152900"/>
            <a:ext cx="250031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4467226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4692253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5087541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5451872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5873354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6431757" y="4045744"/>
            <a:ext cx="1907381" cy="45005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6656784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7052072" y="4152900"/>
            <a:ext cx="250031" cy="235744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7416403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7837885" y="4152900"/>
            <a:ext cx="250031" cy="235744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93892" y="3676412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501502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4467226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3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427966" y="3677246"/>
            <a:ext cx="85151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 4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66481" y="3262213"/>
            <a:ext cx="627095" cy="5078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vs.</a:t>
            </a:r>
          </a:p>
        </p:txBody>
      </p:sp>
      <p:sp>
        <p:nvSpPr>
          <p:cNvPr id="4" name="&quot;No&quot; Symbol 3"/>
          <p:cNvSpPr/>
          <p:nvPr/>
        </p:nvSpPr>
        <p:spPr>
          <a:xfrm>
            <a:off x="5152805" y="3667125"/>
            <a:ext cx="1204912" cy="1207294"/>
          </a:xfrm>
          <a:prstGeom prst="noSmoking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&quot;No&quot; Symbol 54"/>
          <p:cNvSpPr/>
          <p:nvPr/>
        </p:nvSpPr>
        <p:spPr>
          <a:xfrm>
            <a:off x="7111604" y="3667125"/>
            <a:ext cx="1204912" cy="1207294"/>
          </a:xfrm>
          <a:prstGeom prst="noSmoking">
            <a:avLst/>
          </a:prstGeom>
          <a:solidFill>
            <a:srgbClr val="C0000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Scaling up in Amazon EC2 is relatively easy</a:t>
            </a:r>
          </a:p>
          <a:p>
            <a:pPr marL="457200" lvl="1" indent="0">
              <a:buNone/>
            </a:pPr>
            <a:r>
              <a:rPr lang="en-US" i="1" dirty="0">
                <a:cs typeface="Cordia New" panose="020B0304020202020204" pitchFamily="34" charset="-34"/>
              </a:rPr>
              <a:t>= f(#Pending Tasks)</a:t>
            </a:r>
          </a:p>
          <a:p>
            <a:r>
              <a:rPr lang="en-US" dirty="0"/>
              <a:t>Scaling down requires bin packing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895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pc="0" dirty="0" smtClean="0"/>
              <a:t>Stream locality challenge</a:t>
            </a:r>
            <a:endParaRPr lang="en-US" spc="0" dirty="0"/>
          </a:p>
        </p:txBody>
      </p:sp>
      <p:sp>
        <p:nvSpPr>
          <p:cNvPr id="3" name="Can 2"/>
          <p:cNvSpPr/>
          <p:nvPr/>
        </p:nvSpPr>
        <p:spPr>
          <a:xfrm>
            <a:off x="1899046" y="1278731"/>
            <a:ext cx="971550" cy="1114425"/>
          </a:xfrm>
          <a:prstGeom prst="can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stream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764381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14399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Task1</a:t>
            </a:r>
            <a:endParaRPr lang="en-US" sz="1400" dirty="0"/>
          </a:p>
        </p:txBody>
      </p:sp>
      <p:sp>
        <p:nvSpPr>
          <p:cNvPr id="6" name="Rounded Rectangle 5"/>
          <p:cNvSpPr/>
          <p:nvPr/>
        </p:nvSpPr>
        <p:spPr>
          <a:xfrm>
            <a:off x="1866900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016918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Task2</a:t>
            </a:r>
            <a:endParaRPr lang="en-US" sz="1400" dirty="0"/>
          </a:p>
        </p:txBody>
      </p:sp>
      <p:sp>
        <p:nvSpPr>
          <p:cNvPr id="8" name="Rounded Rectangle 7"/>
          <p:cNvSpPr/>
          <p:nvPr/>
        </p:nvSpPr>
        <p:spPr>
          <a:xfrm>
            <a:off x="2974181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C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124199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Task3</a:t>
            </a:r>
            <a:endParaRPr lang="en-US" sz="1400" dirty="0"/>
          </a:p>
        </p:txBody>
      </p:sp>
      <p:cxnSp>
        <p:nvCxnSpPr>
          <p:cNvPr id="11" name="Straight Arrow Connector 10"/>
          <p:cNvCxnSpPr>
            <a:stCxn id="3" idx="3"/>
            <a:endCxn id="4" idx="0"/>
          </p:cNvCxnSpPr>
          <p:nvPr/>
        </p:nvCxnSpPr>
        <p:spPr>
          <a:xfrm flipH="1">
            <a:off x="1282303" y="2393156"/>
            <a:ext cx="1102518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3"/>
            <a:endCxn id="6" idx="0"/>
          </p:cNvCxnSpPr>
          <p:nvPr/>
        </p:nvCxnSpPr>
        <p:spPr>
          <a:xfrm>
            <a:off x="2384821" y="2393156"/>
            <a:ext cx="1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0"/>
          </p:cNvCxnSpPr>
          <p:nvPr/>
        </p:nvCxnSpPr>
        <p:spPr>
          <a:xfrm flipH="1" flipV="1">
            <a:off x="2384821" y="2393156"/>
            <a:ext cx="1107282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5" idx="0"/>
            <a:endCxn id="4" idx="0"/>
          </p:cNvCxnSpPr>
          <p:nvPr/>
        </p:nvCxnSpPr>
        <p:spPr>
          <a:xfrm flipV="1">
            <a:off x="1282303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7" idx="0"/>
            <a:endCxn id="6" idx="0"/>
          </p:cNvCxnSpPr>
          <p:nvPr/>
        </p:nvCxnSpPr>
        <p:spPr>
          <a:xfrm flipV="1">
            <a:off x="2384822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9" idx="0"/>
            <a:endCxn id="8" idx="0"/>
          </p:cNvCxnSpPr>
          <p:nvPr/>
        </p:nvCxnSpPr>
        <p:spPr>
          <a:xfrm flipV="1">
            <a:off x="3492103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85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pc="0" dirty="0" smtClean="0"/>
              <a:t>Stream locality challenge</a:t>
            </a:r>
            <a:endParaRPr lang="en-US" spc="0" dirty="0"/>
          </a:p>
        </p:txBody>
      </p:sp>
      <p:sp>
        <p:nvSpPr>
          <p:cNvPr id="3" name="Can 2"/>
          <p:cNvSpPr/>
          <p:nvPr/>
        </p:nvSpPr>
        <p:spPr>
          <a:xfrm>
            <a:off x="1899046" y="1278731"/>
            <a:ext cx="971550" cy="1114425"/>
          </a:xfrm>
          <a:prstGeom prst="can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stream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3" idx="3"/>
          </p:cNvCxnSpPr>
          <p:nvPr/>
        </p:nvCxnSpPr>
        <p:spPr>
          <a:xfrm flipH="1">
            <a:off x="1282303" y="2393156"/>
            <a:ext cx="1102518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3"/>
          </p:cNvCxnSpPr>
          <p:nvPr/>
        </p:nvCxnSpPr>
        <p:spPr>
          <a:xfrm>
            <a:off x="2384821" y="2393156"/>
            <a:ext cx="1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2384821" y="2393156"/>
            <a:ext cx="1107282" cy="73580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/>
          <p:cNvSpPr/>
          <p:nvPr/>
        </p:nvSpPr>
        <p:spPr>
          <a:xfrm>
            <a:off x="6516287" y="1278730"/>
            <a:ext cx="971550" cy="1114425"/>
          </a:xfrm>
          <a:prstGeom prst="can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stream</a:t>
            </a:r>
            <a:endParaRPr lang="en-US" dirty="0"/>
          </a:p>
        </p:txBody>
      </p:sp>
      <p:sp>
        <p:nvSpPr>
          <p:cNvPr id="17" name="Rounded Rectangle 16"/>
          <p:cNvSpPr/>
          <p:nvPr/>
        </p:nvSpPr>
        <p:spPr>
          <a:xfrm>
            <a:off x="6072184" y="2869286"/>
            <a:ext cx="1859757" cy="1510903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X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269886" y="3069373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Task1</a:t>
            </a:r>
            <a:endParaRPr lang="en-US" sz="1400" dirty="0"/>
          </a:p>
        </p:txBody>
      </p:sp>
      <p:sp>
        <p:nvSpPr>
          <p:cNvPr id="19" name="Rectangle 18"/>
          <p:cNvSpPr/>
          <p:nvPr/>
        </p:nvSpPr>
        <p:spPr>
          <a:xfrm>
            <a:off x="6637788" y="3376555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Task2</a:t>
            </a:r>
            <a:endParaRPr lang="en-US" sz="1400" dirty="0"/>
          </a:p>
        </p:txBody>
      </p:sp>
      <p:sp>
        <p:nvSpPr>
          <p:cNvPr id="20" name="Rectangle 19"/>
          <p:cNvSpPr/>
          <p:nvPr/>
        </p:nvSpPr>
        <p:spPr>
          <a:xfrm>
            <a:off x="7048557" y="3690881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Task3</a:t>
            </a:r>
            <a:endParaRPr lang="en-US" sz="1400" dirty="0"/>
          </a:p>
        </p:txBody>
      </p:sp>
      <p:cxnSp>
        <p:nvCxnSpPr>
          <p:cNvPr id="22" name="Straight Arrow Connector 21"/>
          <p:cNvCxnSpPr>
            <a:stCxn id="16" idx="3"/>
            <a:endCxn id="17" idx="0"/>
          </p:cNvCxnSpPr>
          <p:nvPr/>
        </p:nvCxnSpPr>
        <p:spPr>
          <a:xfrm>
            <a:off x="7002062" y="2393155"/>
            <a:ext cx="1" cy="47613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0"/>
            <a:endCxn id="18" idx="0"/>
          </p:cNvCxnSpPr>
          <p:nvPr/>
        </p:nvCxnSpPr>
        <p:spPr>
          <a:xfrm flipH="1">
            <a:off x="6637790" y="2869286"/>
            <a:ext cx="364273" cy="200087"/>
          </a:xfrm>
          <a:prstGeom prst="straightConnector1">
            <a:avLst/>
          </a:prstGeom>
          <a:ln>
            <a:headEnd type="arrow"/>
            <a:tailEnd type="arrow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9" idx="0"/>
            <a:endCxn id="17" idx="0"/>
          </p:cNvCxnSpPr>
          <p:nvPr/>
        </p:nvCxnSpPr>
        <p:spPr>
          <a:xfrm flipH="1" flipV="1">
            <a:off x="7002063" y="2869286"/>
            <a:ext cx="3629" cy="507269"/>
          </a:xfrm>
          <a:prstGeom prst="straightConnector1">
            <a:avLst/>
          </a:prstGeom>
          <a:ln>
            <a:headEnd type="arrow"/>
            <a:tailEnd type="arrow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0"/>
            <a:endCxn id="17" idx="0"/>
          </p:cNvCxnSpPr>
          <p:nvPr/>
        </p:nvCxnSpPr>
        <p:spPr>
          <a:xfrm flipH="1" flipV="1">
            <a:off x="7002063" y="2869286"/>
            <a:ext cx="414398" cy="821595"/>
          </a:xfrm>
          <a:prstGeom prst="straightConnector1">
            <a:avLst/>
          </a:prstGeom>
          <a:ln>
            <a:headEnd type="arrow"/>
            <a:tailEnd type="arrow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408882" y="2546121"/>
            <a:ext cx="62709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vs.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14366" y="4395550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Reduces network bandwidth usage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764381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A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914399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Task1</a:t>
            </a:r>
            <a:endParaRPr lang="en-US" sz="1400" dirty="0"/>
          </a:p>
        </p:txBody>
      </p:sp>
      <p:sp>
        <p:nvSpPr>
          <p:cNvPr id="31" name="Rounded Rectangle 30"/>
          <p:cNvSpPr/>
          <p:nvPr/>
        </p:nvSpPr>
        <p:spPr>
          <a:xfrm>
            <a:off x="1866900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B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2016918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Task2</a:t>
            </a:r>
            <a:endParaRPr lang="en-US" sz="1400" dirty="0"/>
          </a:p>
        </p:txBody>
      </p:sp>
      <p:sp>
        <p:nvSpPr>
          <p:cNvPr id="34" name="Rounded Rectangle 33"/>
          <p:cNvSpPr/>
          <p:nvPr/>
        </p:nvSpPr>
        <p:spPr>
          <a:xfrm>
            <a:off x="2974181" y="3128963"/>
            <a:ext cx="1035844" cy="130730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 smtClean="0"/>
              <a:t>Host C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124199" y="3443288"/>
            <a:ext cx="735807" cy="26431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Task3</a:t>
            </a:r>
            <a:endParaRPr lang="en-US" sz="1400" dirty="0"/>
          </a:p>
        </p:txBody>
      </p:sp>
      <p:cxnSp>
        <p:nvCxnSpPr>
          <p:cNvPr id="37" name="Straight Arrow Connector 36"/>
          <p:cNvCxnSpPr>
            <a:stCxn id="29" idx="0"/>
            <a:endCxn id="28" idx="0"/>
          </p:cNvCxnSpPr>
          <p:nvPr/>
        </p:nvCxnSpPr>
        <p:spPr>
          <a:xfrm flipV="1">
            <a:off x="1282303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2" idx="0"/>
            <a:endCxn id="31" idx="0"/>
          </p:cNvCxnSpPr>
          <p:nvPr/>
        </p:nvCxnSpPr>
        <p:spPr>
          <a:xfrm flipV="1">
            <a:off x="2384822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5" idx="0"/>
            <a:endCxn id="34" idx="0"/>
          </p:cNvCxnSpPr>
          <p:nvPr/>
        </p:nvCxnSpPr>
        <p:spPr>
          <a:xfrm flipV="1">
            <a:off x="3492103" y="3128963"/>
            <a:ext cx="0" cy="3143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6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Stream processing challenges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899" y="1084841"/>
            <a:ext cx="8458201" cy="929698"/>
          </a:xfrm>
        </p:spPr>
        <p:txBody>
          <a:bodyPr/>
          <a:lstStyle/>
          <a:p>
            <a:r>
              <a:rPr lang="en-US" dirty="0" smtClean="0"/>
              <a:t>Back pressure, consistent indexing, dynamic horizontal scaling, etc.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701402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575321" y="280511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5321" y="375523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677836" y="2276474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75453" y="280511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675457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677836" y="375523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675455" y="4261243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27995" y="2914647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27995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27994" y="3638548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973364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4" idx="6"/>
            <a:endCxn id="5" idx="2"/>
          </p:cNvCxnSpPr>
          <p:nvPr/>
        </p:nvCxnSpPr>
        <p:spPr>
          <a:xfrm flipV="1">
            <a:off x="1951433" y="2922983"/>
            <a:ext cx="623888" cy="483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6"/>
            <a:endCxn id="6" idx="2"/>
          </p:cNvCxnSpPr>
          <p:nvPr/>
        </p:nvCxnSpPr>
        <p:spPr>
          <a:xfrm>
            <a:off x="1951433" y="3406377"/>
            <a:ext cx="623888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6"/>
            <a:endCxn id="7" idx="2"/>
          </p:cNvCxnSpPr>
          <p:nvPr/>
        </p:nvCxnSpPr>
        <p:spPr>
          <a:xfrm flipV="1">
            <a:off x="2825352" y="2394346"/>
            <a:ext cx="852484" cy="528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5" idx="6"/>
            <a:endCxn id="8" idx="2"/>
          </p:cNvCxnSpPr>
          <p:nvPr/>
        </p:nvCxnSpPr>
        <p:spPr>
          <a:xfrm>
            <a:off x="2825352" y="2922983"/>
            <a:ext cx="8501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5" idx="6"/>
            <a:endCxn id="9" idx="2"/>
          </p:cNvCxnSpPr>
          <p:nvPr/>
        </p:nvCxnSpPr>
        <p:spPr>
          <a:xfrm>
            <a:off x="2825352" y="2922983"/>
            <a:ext cx="850105" cy="483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10" idx="2"/>
          </p:cNvCxnSpPr>
          <p:nvPr/>
        </p:nvCxnSpPr>
        <p:spPr>
          <a:xfrm>
            <a:off x="2825352" y="3873102"/>
            <a:ext cx="85248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11" idx="2"/>
          </p:cNvCxnSpPr>
          <p:nvPr/>
        </p:nvCxnSpPr>
        <p:spPr>
          <a:xfrm>
            <a:off x="2825352" y="3873102"/>
            <a:ext cx="850103" cy="5060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6"/>
            <a:endCxn id="13" idx="2"/>
          </p:cNvCxnSpPr>
          <p:nvPr/>
        </p:nvCxnSpPr>
        <p:spPr>
          <a:xfrm flipV="1">
            <a:off x="3927867" y="3406377"/>
            <a:ext cx="1000128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9" idx="6"/>
            <a:endCxn id="13" idx="2"/>
          </p:cNvCxnSpPr>
          <p:nvPr/>
        </p:nvCxnSpPr>
        <p:spPr>
          <a:xfrm>
            <a:off x="3925488" y="3406377"/>
            <a:ext cx="10025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8" idx="6"/>
            <a:endCxn id="12" idx="2"/>
          </p:cNvCxnSpPr>
          <p:nvPr/>
        </p:nvCxnSpPr>
        <p:spPr>
          <a:xfrm>
            <a:off x="3925484" y="2922983"/>
            <a:ext cx="1002511" cy="1095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6"/>
            <a:endCxn id="12" idx="2"/>
          </p:cNvCxnSpPr>
          <p:nvPr/>
        </p:nvCxnSpPr>
        <p:spPr>
          <a:xfrm>
            <a:off x="3927867" y="2394346"/>
            <a:ext cx="1000128" cy="6381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6"/>
            <a:endCxn id="15" idx="2"/>
          </p:cNvCxnSpPr>
          <p:nvPr/>
        </p:nvCxnSpPr>
        <p:spPr>
          <a:xfrm>
            <a:off x="5178026" y="3032519"/>
            <a:ext cx="795338" cy="3738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3" idx="6"/>
            <a:endCxn id="15" idx="2"/>
          </p:cNvCxnSpPr>
          <p:nvPr/>
        </p:nvCxnSpPr>
        <p:spPr>
          <a:xfrm>
            <a:off x="5178026" y="3406377"/>
            <a:ext cx="79533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6"/>
            <a:endCxn id="15" idx="2"/>
          </p:cNvCxnSpPr>
          <p:nvPr/>
        </p:nvCxnSpPr>
        <p:spPr>
          <a:xfrm flipV="1">
            <a:off x="5178025" y="3406377"/>
            <a:ext cx="795339" cy="3500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1" idx="6"/>
            <a:endCxn id="14" idx="2"/>
          </p:cNvCxnSpPr>
          <p:nvPr/>
        </p:nvCxnSpPr>
        <p:spPr>
          <a:xfrm flipV="1">
            <a:off x="3925486" y="3756420"/>
            <a:ext cx="1002508" cy="622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5384002" y="445174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5677595" y="438495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Processor task</a:t>
            </a:r>
          </a:p>
        </p:txBody>
      </p:sp>
      <p:sp>
        <p:nvSpPr>
          <p:cNvPr id="16" name="TextBox 15"/>
          <p:cNvSpPr txBox="1"/>
          <p:nvPr/>
        </p:nvSpPr>
        <p:spPr>
          <a:xfrm rot="16200000">
            <a:off x="1038388" y="3237100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Source</a:t>
            </a:r>
          </a:p>
        </p:txBody>
      </p:sp>
      <p:sp>
        <p:nvSpPr>
          <p:cNvPr id="34" name="TextBox 33"/>
          <p:cNvSpPr txBox="1"/>
          <p:nvPr/>
        </p:nvSpPr>
        <p:spPr>
          <a:xfrm rot="16200000">
            <a:off x="1960250" y="4058471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1</a:t>
            </a:r>
          </a:p>
        </p:txBody>
      </p:sp>
      <p:sp>
        <p:nvSpPr>
          <p:cNvPr id="36" name="TextBox 35"/>
          <p:cNvSpPr txBox="1"/>
          <p:nvPr/>
        </p:nvSpPr>
        <p:spPr>
          <a:xfrm rot="16200000">
            <a:off x="2973884" y="4215674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2</a:t>
            </a:r>
          </a:p>
        </p:txBody>
      </p:sp>
      <p:sp>
        <p:nvSpPr>
          <p:cNvPr id="37" name="TextBox 36"/>
          <p:cNvSpPr txBox="1"/>
          <p:nvPr/>
        </p:nvSpPr>
        <p:spPr>
          <a:xfrm rot="16200000">
            <a:off x="4312922" y="4091967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3</a:t>
            </a:r>
          </a:p>
        </p:txBody>
      </p:sp>
      <p:sp>
        <p:nvSpPr>
          <p:cNvPr id="39" name="TextBox 38"/>
          <p:cNvSpPr txBox="1"/>
          <p:nvPr/>
        </p:nvSpPr>
        <p:spPr>
          <a:xfrm rot="16200000">
            <a:off x="6241852" y="3237100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Sink</a:t>
            </a:r>
          </a:p>
        </p:txBody>
      </p:sp>
    </p:spTree>
    <p:extLst>
      <p:ext uri="{BB962C8B-B14F-4D97-AF65-F5344CB8AC3E}">
        <p14:creationId xmlns:p14="http://schemas.microsoft.com/office/powerpoint/2010/main" val="2508646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Stream processing challenges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899" y="1084841"/>
            <a:ext cx="8458201" cy="929698"/>
          </a:xfrm>
        </p:spPr>
        <p:txBody>
          <a:bodyPr/>
          <a:lstStyle/>
          <a:p>
            <a:r>
              <a:rPr lang="en-US" dirty="0" smtClean="0"/>
              <a:t>Back pressure, consistent indexing, dynamic horizontal scaling, etc.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701402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575321" y="280511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575321" y="375523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677836" y="2276474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75453" y="2805111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675457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677836" y="3755230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675455" y="4261243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927995" y="2914647"/>
            <a:ext cx="250031" cy="235744"/>
          </a:xfrm>
          <a:prstGeom prst="ellipse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27995" y="3288505"/>
            <a:ext cx="250031" cy="235744"/>
          </a:xfrm>
          <a:prstGeom prst="ellipse">
            <a:avLst/>
          </a:prstGeom>
          <a:solidFill>
            <a:srgbClr val="C0000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27994" y="3638548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973364" y="328850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4" idx="6"/>
            <a:endCxn id="5" idx="2"/>
          </p:cNvCxnSpPr>
          <p:nvPr/>
        </p:nvCxnSpPr>
        <p:spPr>
          <a:xfrm flipV="1">
            <a:off x="1951433" y="2922983"/>
            <a:ext cx="623888" cy="483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4" idx="6"/>
            <a:endCxn id="6" idx="2"/>
          </p:cNvCxnSpPr>
          <p:nvPr/>
        </p:nvCxnSpPr>
        <p:spPr>
          <a:xfrm>
            <a:off x="1951433" y="3406377"/>
            <a:ext cx="623888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6"/>
            <a:endCxn id="7" idx="2"/>
          </p:cNvCxnSpPr>
          <p:nvPr/>
        </p:nvCxnSpPr>
        <p:spPr>
          <a:xfrm flipV="1">
            <a:off x="2825352" y="2394346"/>
            <a:ext cx="852484" cy="5286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5" idx="6"/>
            <a:endCxn id="8" idx="2"/>
          </p:cNvCxnSpPr>
          <p:nvPr/>
        </p:nvCxnSpPr>
        <p:spPr>
          <a:xfrm>
            <a:off x="2825352" y="2922983"/>
            <a:ext cx="8501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5" idx="6"/>
            <a:endCxn id="9" idx="2"/>
          </p:cNvCxnSpPr>
          <p:nvPr/>
        </p:nvCxnSpPr>
        <p:spPr>
          <a:xfrm>
            <a:off x="2825352" y="2922983"/>
            <a:ext cx="850105" cy="483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6" idx="6"/>
            <a:endCxn id="10" idx="2"/>
          </p:cNvCxnSpPr>
          <p:nvPr/>
        </p:nvCxnSpPr>
        <p:spPr>
          <a:xfrm>
            <a:off x="2825352" y="3873102"/>
            <a:ext cx="85248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6" idx="6"/>
            <a:endCxn id="11" idx="2"/>
          </p:cNvCxnSpPr>
          <p:nvPr/>
        </p:nvCxnSpPr>
        <p:spPr>
          <a:xfrm>
            <a:off x="2825352" y="3873102"/>
            <a:ext cx="850103" cy="5060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6"/>
            <a:endCxn id="13" idx="2"/>
          </p:cNvCxnSpPr>
          <p:nvPr/>
        </p:nvCxnSpPr>
        <p:spPr>
          <a:xfrm flipV="1">
            <a:off x="3927867" y="3406377"/>
            <a:ext cx="1000128" cy="4667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9" idx="6"/>
            <a:endCxn id="13" idx="2"/>
          </p:cNvCxnSpPr>
          <p:nvPr/>
        </p:nvCxnSpPr>
        <p:spPr>
          <a:xfrm>
            <a:off x="3925488" y="3406377"/>
            <a:ext cx="10025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8" idx="6"/>
            <a:endCxn id="12" idx="2"/>
          </p:cNvCxnSpPr>
          <p:nvPr/>
        </p:nvCxnSpPr>
        <p:spPr>
          <a:xfrm>
            <a:off x="3925484" y="2922983"/>
            <a:ext cx="1002511" cy="1095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7" idx="6"/>
            <a:endCxn id="12" idx="2"/>
          </p:cNvCxnSpPr>
          <p:nvPr/>
        </p:nvCxnSpPr>
        <p:spPr>
          <a:xfrm>
            <a:off x="3927867" y="2394346"/>
            <a:ext cx="1000128" cy="6381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6"/>
            <a:endCxn id="15" idx="2"/>
          </p:cNvCxnSpPr>
          <p:nvPr/>
        </p:nvCxnSpPr>
        <p:spPr>
          <a:xfrm>
            <a:off x="5178026" y="3032519"/>
            <a:ext cx="795338" cy="3738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3" idx="6"/>
            <a:endCxn id="15" idx="2"/>
          </p:cNvCxnSpPr>
          <p:nvPr/>
        </p:nvCxnSpPr>
        <p:spPr>
          <a:xfrm>
            <a:off x="5178026" y="3406377"/>
            <a:ext cx="79533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6"/>
            <a:endCxn id="15" idx="2"/>
          </p:cNvCxnSpPr>
          <p:nvPr/>
        </p:nvCxnSpPr>
        <p:spPr>
          <a:xfrm flipV="1">
            <a:off x="5178025" y="3406377"/>
            <a:ext cx="795339" cy="3500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11" idx="6"/>
            <a:endCxn id="14" idx="2"/>
          </p:cNvCxnSpPr>
          <p:nvPr/>
        </p:nvCxnSpPr>
        <p:spPr>
          <a:xfrm flipV="1">
            <a:off x="3925486" y="3756420"/>
            <a:ext cx="1002508" cy="622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927995" y="2113608"/>
            <a:ext cx="27366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On back pressure, scale </a:t>
            </a:r>
          </a:p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horizontally</a:t>
            </a:r>
          </a:p>
        </p:txBody>
      </p:sp>
      <p:sp>
        <p:nvSpPr>
          <p:cNvPr id="36" name="Oval 35"/>
          <p:cNvSpPr/>
          <p:nvPr/>
        </p:nvSpPr>
        <p:spPr>
          <a:xfrm>
            <a:off x="5384002" y="4451745"/>
            <a:ext cx="250031" cy="235744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677595" y="4384951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Processor task</a:t>
            </a:r>
          </a:p>
        </p:txBody>
      </p:sp>
      <p:sp>
        <p:nvSpPr>
          <p:cNvPr id="34" name="TextBox 33"/>
          <p:cNvSpPr txBox="1"/>
          <p:nvPr/>
        </p:nvSpPr>
        <p:spPr>
          <a:xfrm rot="16200000">
            <a:off x="1038388" y="3237100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Source</a:t>
            </a:r>
          </a:p>
        </p:txBody>
      </p:sp>
      <p:sp>
        <p:nvSpPr>
          <p:cNvPr id="39" name="TextBox 38"/>
          <p:cNvSpPr txBox="1"/>
          <p:nvPr/>
        </p:nvSpPr>
        <p:spPr>
          <a:xfrm rot="16200000">
            <a:off x="1960250" y="4058471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1</a:t>
            </a:r>
          </a:p>
        </p:txBody>
      </p:sp>
      <p:sp>
        <p:nvSpPr>
          <p:cNvPr id="40" name="TextBox 39"/>
          <p:cNvSpPr txBox="1"/>
          <p:nvPr/>
        </p:nvSpPr>
        <p:spPr>
          <a:xfrm rot="16200000">
            <a:off x="2973884" y="4215674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2</a:t>
            </a:r>
          </a:p>
        </p:txBody>
      </p:sp>
      <p:sp>
        <p:nvSpPr>
          <p:cNvPr id="41" name="TextBox 40"/>
          <p:cNvSpPr txBox="1"/>
          <p:nvPr/>
        </p:nvSpPr>
        <p:spPr>
          <a:xfrm rot="16200000">
            <a:off x="4312922" y="4091967"/>
            <a:ext cx="8915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Stage 3</a:t>
            </a:r>
          </a:p>
        </p:txBody>
      </p:sp>
      <p:sp>
        <p:nvSpPr>
          <p:cNvPr id="42" name="TextBox 41"/>
          <p:cNvSpPr txBox="1"/>
          <p:nvPr/>
        </p:nvSpPr>
        <p:spPr>
          <a:xfrm rot="16200000">
            <a:off x="6241852" y="3237100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Sink</a:t>
            </a:r>
          </a:p>
        </p:txBody>
      </p:sp>
    </p:spTree>
    <p:extLst>
      <p:ext uri="{BB962C8B-B14F-4D97-AF65-F5344CB8AC3E}">
        <p14:creationId xmlns:p14="http://schemas.microsoft.com/office/powerpoint/2010/main" val="282625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93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/>
              <a:t>Scale to Internet traffic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Detect signals (e.g., anomalies)</a:t>
            </a:r>
          </a:p>
          <a:p>
            <a:pPr lvl="1"/>
            <a:r>
              <a:rPr lang="en-US" dirty="0" smtClean="0"/>
              <a:t>Track big signals + all permutations</a:t>
            </a:r>
          </a:p>
          <a:p>
            <a:r>
              <a:rPr lang="en-US" dirty="0" smtClean="0"/>
              <a:t>Do it quickly to resolve ASAP</a:t>
            </a:r>
          </a:p>
          <a:p>
            <a:r>
              <a:rPr lang="en-US" dirty="0" smtClean="0"/>
              <a:t>Do it cheap</a:t>
            </a:r>
          </a:p>
          <a:p>
            <a:r>
              <a:rPr lang="en-US" dirty="0" smtClean="0"/>
              <a:t>Scale with Netflix traffic</a:t>
            </a:r>
          </a:p>
        </p:txBody>
      </p:sp>
    </p:spTree>
    <p:extLst>
      <p:ext uri="{BB962C8B-B14F-4D97-AF65-F5344CB8AC3E}">
        <p14:creationId xmlns:p14="http://schemas.microsoft.com/office/powerpoint/2010/main" val="650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Framework design choices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Framework availability</a:t>
            </a:r>
          </a:p>
          <a:p>
            <a:r>
              <a:rPr lang="en-US" dirty="0" smtClean="0"/>
              <a:t>Coarse-grain vs. fine-grain allocation</a:t>
            </a:r>
          </a:p>
          <a:p>
            <a:r>
              <a:rPr lang="en-US" dirty="0"/>
              <a:t>Task state persistence and reconciliation</a:t>
            </a:r>
          </a:p>
          <a:p>
            <a:r>
              <a:rPr lang="en-US" dirty="0" smtClean="0"/>
              <a:t>Check pointing</a:t>
            </a:r>
          </a:p>
          <a:p>
            <a:r>
              <a:rPr lang="en-US" dirty="0" smtClean="0"/>
              <a:t>Offers </a:t>
            </a:r>
            <a:r>
              <a:rPr lang="en-US" dirty="0"/>
              <a:t>hoarding</a:t>
            </a:r>
          </a:p>
        </p:txBody>
      </p:sp>
    </p:spTree>
    <p:extLst>
      <p:ext uri="{BB962C8B-B14F-4D97-AF65-F5344CB8AC3E}">
        <p14:creationId xmlns:p14="http://schemas.microsoft.com/office/powerpoint/2010/main" val="131867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Framework availability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936155" y="2830558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6" name="Rectangle 5"/>
          <p:cNvSpPr/>
          <p:nvPr/>
        </p:nvSpPr>
        <p:spPr>
          <a:xfrm>
            <a:off x="2752759" y="2964286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7" name="Rectangle 6"/>
          <p:cNvSpPr/>
          <p:nvPr/>
        </p:nvSpPr>
        <p:spPr>
          <a:xfrm>
            <a:off x="2580650" y="3105101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cxnSp>
        <p:nvCxnSpPr>
          <p:cNvPr id="8" name="Elbow Connector 7"/>
          <p:cNvCxnSpPr>
            <a:stCxn id="11" idx="3"/>
            <a:endCxn id="10" idx="1"/>
          </p:cNvCxnSpPr>
          <p:nvPr/>
        </p:nvCxnSpPr>
        <p:spPr>
          <a:xfrm>
            <a:off x="4295424" y="3928771"/>
            <a:ext cx="378880" cy="10277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674304" y="3721805"/>
            <a:ext cx="1335418" cy="61948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808331" y="3517898"/>
            <a:ext cx="1487093" cy="82174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endParaRPr lang="en-US" dirty="0" smtClean="0"/>
          </a:p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grpSp>
        <p:nvGrpSpPr>
          <p:cNvPr id="29" name="Group 28"/>
          <p:cNvGrpSpPr/>
          <p:nvPr/>
        </p:nvGrpSpPr>
        <p:grpSpPr>
          <a:xfrm>
            <a:off x="3025131" y="1464377"/>
            <a:ext cx="2919466" cy="707666"/>
            <a:chOff x="3024134" y="1329488"/>
            <a:chExt cx="2919466" cy="707666"/>
          </a:xfrm>
        </p:grpSpPr>
        <p:sp>
          <p:nvSpPr>
            <p:cNvPr id="23" name="Rounded Rectangle 22"/>
            <p:cNvSpPr/>
            <p:nvPr/>
          </p:nvSpPr>
          <p:spPr>
            <a:xfrm>
              <a:off x="3024134" y="1329488"/>
              <a:ext cx="2919466" cy="707666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3281531" y="1500441"/>
              <a:ext cx="365760" cy="36576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789899" y="1500441"/>
              <a:ext cx="365760" cy="36576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4295424" y="1509117"/>
              <a:ext cx="365760" cy="36576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4803792" y="1509117"/>
              <a:ext cx="365760" cy="36576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5321952" y="1509117"/>
              <a:ext cx="365760" cy="365760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424317" y="1123360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ZooKeeper</a:t>
            </a:r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Cluster</a:t>
            </a:r>
          </a:p>
        </p:txBody>
      </p:sp>
      <p:sp>
        <p:nvSpPr>
          <p:cNvPr id="20" name="Up-Down Arrow 19"/>
          <p:cNvSpPr/>
          <p:nvPr/>
        </p:nvSpPr>
        <p:spPr>
          <a:xfrm>
            <a:off x="4543401" y="2172043"/>
            <a:ext cx="281440" cy="624709"/>
          </a:xfrm>
          <a:prstGeom prst="upDownArrow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83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166451" y="1806739"/>
            <a:ext cx="2364221" cy="205750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slave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715412" y="2595252"/>
            <a:ext cx="1644525" cy="1023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 smtClean="0"/>
              <a:t>FrmWrk1 executor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12619" y="2476060"/>
            <a:ext cx="1644525" cy="1023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 smtClean="0"/>
              <a:t>FrmWrk1 executor</a:t>
            </a:r>
          </a:p>
        </p:txBody>
      </p:sp>
      <p:sp>
        <p:nvSpPr>
          <p:cNvPr id="4" name="Rectangle 3"/>
          <p:cNvSpPr/>
          <p:nvPr/>
        </p:nvSpPr>
        <p:spPr>
          <a:xfrm>
            <a:off x="1388676" y="1806739"/>
            <a:ext cx="2364221" cy="205750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slave</a:t>
            </a:r>
          </a:p>
        </p:txBody>
      </p:sp>
      <p:sp>
        <p:nvSpPr>
          <p:cNvPr id="5" name="Rectangle 4"/>
          <p:cNvSpPr/>
          <p:nvPr/>
        </p:nvSpPr>
        <p:spPr>
          <a:xfrm>
            <a:off x="1562787" y="2375281"/>
            <a:ext cx="2071152" cy="116424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 smtClean="0"/>
              <a:t>Framework executor</a:t>
            </a:r>
          </a:p>
        </p:txBody>
      </p:sp>
      <p:sp>
        <p:nvSpPr>
          <p:cNvPr id="8" name="Rectangle 7"/>
          <p:cNvSpPr/>
          <p:nvPr/>
        </p:nvSpPr>
        <p:spPr>
          <a:xfrm>
            <a:off x="2129450" y="3006593"/>
            <a:ext cx="1072146" cy="3613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</a:t>
            </a:r>
            <a:endParaRPr lang="en-US" sz="1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 allocation granularity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039043" y="2926407"/>
            <a:ext cx="1072146" cy="3613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1934316" y="2844134"/>
            <a:ext cx="1072146" cy="3613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5353437" y="2346907"/>
            <a:ext cx="1813300" cy="1023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 smtClean="0"/>
              <a:t>Framework executor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715412" y="2776745"/>
            <a:ext cx="1072146" cy="361316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Task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1487797" y="4014061"/>
            <a:ext cx="216597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Coarse grain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86786" y="4014061"/>
            <a:ext cx="172354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Fine grain</a:t>
            </a:r>
          </a:p>
        </p:txBody>
      </p:sp>
    </p:spTree>
    <p:extLst>
      <p:ext uri="{BB962C8B-B14F-4D97-AF65-F5344CB8AC3E}">
        <p14:creationId xmlns:p14="http://schemas.microsoft.com/office/powerpoint/2010/main" val="162094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state persistence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057581" y="1490930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5330" y="1612002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15820" y="1736521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3276403" y="2510171"/>
            <a:ext cx="2127879" cy="11551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 smtClean="0"/>
          </a:p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6836892" y="3374478"/>
            <a:ext cx="1380015" cy="1082695"/>
          </a:xfrm>
          <a:prstGeom prst="flowChartMagneticDisk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Persistence</a:t>
            </a:r>
            <a:endParaRPr lang="en-US" dirty="0"/>
          </a:p>
        </p:txBody>
      </p:sp>
      <p:cxnSp>
        <p:nvCxnSpPr>
          <p:cNvPr id="15" name="Elbow Connector 14"/>
          <p:cNvCxnSpPr>
            <a:stCxn id="3" idx="3"/>
            <a:endCxn id="12" idx="0"/>
          </p:cNvCxnSpPr>
          <p:nvPr/>
        </p:nvCxnSpPr>
        <p:spPr>
          <a:xfrm>
            <a:off x="2850199" y="1727754"/>
            <a:ext cx="1490144" cy="782417"/>
          </a:xfrm>
          <a:prstGeom prst="bentConnector2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76403" y="1397967"/>
            <a:ext cx="1896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status update</a:t>
            </a:r>
          </a:p>
        </p:txBody>
      </p:sp>
      <p:cxnSp>
        <p:nvCxnSpPr>
          <p:cNvPr id="18" name="Elbow Connector 17"/>
          <p:cNvCxnSpPr>
            <a:stCxn id="12" idx="3"/>
            <a:endCxn id="13" idx="1"/>
          </p:cNvCxnSpPr>
          <p:nvPr/>
        </p:nvCxnSpPr>
        <p:spPr>
          <a:xfrm>
            <a:off x="5404282" y="3087760"/>
            <a:ext cx="2122618" cy="28671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517414" y="2642997"/>
            <a:ext cx="2034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metadata store</a:t>
            </a:r>
          </a:p>
        </p:txBody>
      </p:sp>
    </p:spTree>
    <p:extLst>
      <p:ext uri="{BB962C8B-B14F-4D97-AF65-F5344CB8AC3E}">
        <p14:creationId xmlns:p14="http://schemas.microsoft.com/office/powerpoint/2010/main" val="176908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state persistence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057581" y="1490930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5330" y="1612002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15820" y="1736521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3276403" y="2510171"/>
            <a:ext cx="2127879" cy="115517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 smtClean="0"/>
          </a:p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13" name="Flowchart: Magnetic Disk 12"/>
          <p:cNvSpPr/>
          <p:nvPr/>
        </p:nvSpPr>
        <p:spPr>
          <a:xfrm>
            <a:off x="6836892" y="3374478"/>
            <a:ext cx="1380015" cy="1082695"/>
          </a:xfrm>
          <a:prstGeom prst="flowChartMagneticDisk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Persistence</a:t>
            </a:r>
            <a:endParaRPr lang="en-US" dirty="0"/>
          </a:p>
        </p:txBody>
      </p:sp>
      <p:cxnSp>
        <p:nvCxnSpPr>
          <p:cNvPr id="15" name="Elbow Connector 14"/>
          <p:cNvCxnSpPr>
            <a:stCxn id="3" idx="3"/>
            <a:endCxn id="12" idx="0"/>
          </p:cNvCxnSpPr>
          <p:nvPr/>
        </p:nvCxnSpPr>
        <p:spPr>
          <a:xfrm>
            <a:off x="2850199" y="1727754"/>
            <a:ext cx="1490144" cy="782417"/>
          </a:xfrm>
          <a:prstGeom prst="bentConnector2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76403" y="1397967"/>
            <a:ext cx="1896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status update</a:t>
            </a:r>
          </a:p>
        </p:txBody>
      </p:sp>
      <p:cxnSp>
        <p:nvCxnSpPr>
          <p:cNvPr id="18" name="Elbow Connector 17"/>
          <p:cNvCxnSpPr>
            <a:stCxn id="12" idx="3"/>
            <a:endCxn id="13" idx="1"/>
          </p:cNvCxnSpPr>
          <p:nvPr/>
        </p:nvCxnSpPr>
        <p:spPr>
          <a:xfrm>
            <a:off x="5404282" y="3087760"/>
            <a:ext cx="2122618" cy="28671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517414" y="2642997"/>
            <a:ext cx="2034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metadata store</a:t>
            </a:r>
          </a:p>
        </p:txBody>
      </p:sp>
      <p:cxnSp>
        <p:nvCxnSpPr>
          <p:cNvPr id="21" name="Elbow Connector 20"/>
          <p:cNvCxnSpPr>
            <a:stCxn id="12" idx="1"/>
            <a:endCxn id="5" idx="2"/>
          </p:cNvCxnSpPr>
          <p:nvPr/>
        </p:nvCxnSpPr>
        <p:spPr>
          <a:xfrm rot="10800000">
            <a:off x="1712129" y="2210168"/>
            <a:ext cx="1564274" cy="877592"/>
          </a:xfrm>
          <a:prstGeom prst="bentConnector2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35330" y="3087761"/>
            <a:ext cx="2361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state reconciliation</a:t>
            </a:r>
          </a:p>
        </p:txBody>
      </p:sp>
    </p:spTree>
    <p:extLst>
      <p:ext uri="{BB962C8B-B14F-4D97-AF65-F5344CB8AC3E}">
        <p14:creationId xmlns:p14="http://schemas.microsoft.com/office/powerpoint/2010/main" val="247634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Mesos</a:t>
            </a:r>
            <a:r>
              <a:rPr lang="en-US" dirty="0" smtClean="0"/>
              <a:t> checkpoint feature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Master:</a:t>
            </a:r>
          </a:p>
          <a:p>
            <a:pPr marL="0" indent="0">
              <a:buNone/>
            </a:pPr>
            <a:endParaRPr lang="en-US" sz="1600" dirty="0" smtClean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600" dirty="0" err="1" smtClean="0">
                <a:latin typeface="Lucida Console" panose="020B0609040504020204" pitchFamily="49" charset="0"/>
              </a:rPr>
              <a:t>FrameworkInfo</a:t>
            </a:r>
            <a:r>
              <a:rPr lang="en-US" sz="1600" dirty="0" smtClean="0">
                <a:latin typeface="Lucida Console" panose="020B0609040504020204" pitchFamily="49" charset="0"/>
              </a:rPr>
              <a:t> </a:t>
            </a:r>
            <a:r>
              <a:rPr lang="en-US" sz="1600" dirty="0">
                <a:latin typeface="Lucida Console" panose="020B0609040504020204" pitchFamily="49" charset="0"/>
              </a:rPr>
              <a:t>framework = </a:t>
            </a:r>
            <a:r>
              <a:rPr lang="en-US" sz="1600" dirty="0" smtClean="0">
                <a:latin typeface="Lucida Console" panose="020B0609040504020204" pitchFamily="49" charset="0"/>
              </a:rPr>
              <a:t>	</a:t>
            </a:r>
            <a:r>
              <a:rPr lang="en-US" sz="1600" dirty="0" err="1" smtClean="0">
                <a:latin typeface="Lucida Console" panose="020B0609040504020204" pitchFamily="49" charset="0"/>
              </a:rPr>
              <a:t>FrameworkInfo.newBuilder</a:t>
            </a:r>
            <a:r>
              <a:rPr lang="en-US" sz="1600" dirty="0">
                <a:latin typeface="Lucida Console" panose="020B060904050402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	.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setName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(name)</a:t>
            </a:r>
          </a:p>
          <a:p>
            <a:pPr marL="0" indent="0">
              <a:buNone/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	.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setFailoverTimeout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(to)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</a:endParaRPr>
          </a:p>
          <a:p>
            <a:pPr marL="400050" lvl="1" indent="0">
              <a:buNone/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.</a:t>
            </a:r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setId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(id)</a:t>
            </a:r>
          </a:p>
          <a:p>
            <a:pPr marL="400050" lvl="1" indent="0">
              <a:buNone/>
            </a:pPr>
            <a:r>
              <a:rPr lang="en-US" sz="16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.</a:t>
            </a:r>
            <a:r>
              <a:rPr lang="en-US" sz="16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setCheckpoint</a:t>
            </a:r>
            <a:r>
              <a:rPr lang="en-US" sz="1600" dirty="0">
                <a:solidFill>
                  <a:schemeClr val="bg1"/>
                </a:solidFill>
                <a:latin typeface="Lucida Console" panose="020B0609040504020204" pitchFamily="49" charset="0"/>
              </a:rPr>
              <a:t>(true</a:t>
            </a:r>
            <a:r>
              <a:rPr lang="en-US" sz="1600" dirty="0" smtClean="0">
                <a:solidFill>
                  <a:schemeClr val="bg1"/>
                </a:solidFill>
                <a:latin typeface="Lucida Console" panose="020B0609040504020204" pitchFamily="49" charset="0"/>
              </a:rPr>
              <a:t>)</a:t>
            </a:r>
          </a:p>
          <a:p>
            <a:pPr marL="400050" lvl="1" indent="0">
              <a:buNone/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</a:rPr>
              <a:t>.build();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Slave:</a:t>
            </a:r>
          </a:p>
          <a:p>
            <a:pPr marL="0" indent="0">
              <a:buNone/>
            </a:pPr>
            <a:endParaRPr lang="en-US" sz="1600" dirty="0" smtClean="0"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600" dirty="0" smtClean="0">
                <a:latin typeface="Lucida Console" panose="020B0609040504020204" pitchFamily="49" charset="0"/>
              </a:rPr>
              <a:t>% </a:t>
            </a:r>
            <a:r>
              <a:rPr lang="en-US" sz="1600" dirty="0" err="1" smtClean="0">
                <a:latin typeface="Lucida Console" panose="020B0609040504020204" pitchFamily="49" charset="0"/>
              </a:rPr>
              <a:t>mesos</a:t>
            </a:r>
            <a:r>
              <a:rPr lang="en-US" sz="1600" dirty="0" smtClean="0">
                <a:latin typeface="Lucida Console" panose="020B0609040504020204" pitchFamily="49" charset="0"/>
              </a:rPr>
              <a:t>-slave \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smtClean="0">
                <a:latin typeface="Lucida Console" panose="020B0609040504020204" pitchFamily="49" charset="0"/>
              </a:rPr>
              <a:t> --checkpoint \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smtClean="0">
                <a:latin typeface="Lucida Console" panose="020B0609040504020204" pitchFamily="49" charset="0"/>
              </a:rPr>
              <a:t> --recover=reconnect \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smtClean="0">
                <a:latin typeface="Lucida Console" panose="020B0609040504020204" pitchFamily="49" charset="0"/>
              </a:rPr>
              <a:t> --strict=false</a:t>
            </a:r>
          </a:p>
          <a:p>
            <a:pPr marL="0" indent="0">
              <a:buNone/>
            </a:pPr>
            <a:r>
              <a:rPr lang="en-US" sz="1600" dirty="0">
                <a:latin typeface="Lucida Console" panose="020B0609040504020204" pitchFamily="49" charset="0"/>
              </a:rPr>
              <a:t> </a:t>
            </a:r>
            <a:r>
              <a:rPr lang="en-US" sz="1600" dirty="0" smtClean="0">
                <a:latin typeface="Lucida Console" panose="020B0609040504020204" pitchFamily="49" charset="0"/>
              </a:rPr>
              <a:t> &lt;other options&gt;</a:t>
            </a:r>
          </a:p>
          <a:p>
            <a:pPr marL="0" indent="0">
              <a:buNone/>
            </a:pPr>
            <a:endParaRPr lang="en-US" sz="16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64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Relinquishing </a:t>
            </a:r>
            <a:r>
              <a:rPr lang="en-US" sz="4800" dirty="0" err="1" smtClean="0"/>
              <a:t>Mesos</a:t>
            </a:r>
            <a:r>
              <a:rPr lang="en-US" sz="4800" dirty="0" smtClean="0"/>
              <a:t> offers</a:t>
            </a:r>
            <a:endParaRPr lang="en-US" sz="4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Currently, </a:t>
            </a:r>
            <a:r>
              <a:rPr lang="en-US" dirty="0" err="1" smtClean="0"/>
              <a:t>Mesos</a:t>
            </a:r>
            <a:r>
              <a:rPr lang="en-US" dirty="0" smtClean="0"/>
              <a:t>’ resource </a:t>
            </a:r>
            <a:r>
              <a:rPr lang="en-US" b="1" dirty="0" smtClean="0"/>
              <a:t>offers are exclusive</a:t>
            </a:r>
            <a:r>
              <a:rPr lang="en-US" dirty="0" smtClean="0"/>
              <a:t> to your framework</a:t>
            </a:r>
          </a:p>
          <a:p>
            <a:r>
              <a:rPr lang="en-US" dirty="0" smtClean="0"/>
              <a:t>In a shared cluster environment, </a:t>
            </a:r>
            <a:r>
              <a:rPr lang="en-US" b="1" dirty="0" smtClean="0"/>
              <a:t>hoarding unused offers is an abuse</a:t>
            </a:r>
            <a:r>
              <a:rPr lang="en-US" dirty="0" smtClean="0"/>
              <a:t> of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94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scheduling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53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Task scheduling objectives</a:t>
            </a:r>
            <a:endParaRPr lang="en-US" sz="4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Quickly assign resources to tasks</a:t>
            </a:r>
          </a:p>
          <a:p>
            <a:pPr lvl="1"/>
            <a:r>
              <a:rPr lang="en-US" dirty="0" smtClean="0"/>
              <a:t>Heterogeneous mix of resources and tasks</a:t>
            </a:r>
          </a:p>
          <a:p>
            <a:pPr lvl="1"/>
            <a:r>
              <a:rPr lang="en-US" dirty="0"/>
              <a:t>Scheduling resources to tasks is computationally </a:t>
            </a:r>
            <a:r>
              <a:rPr lang="en-US" dirty="0" smtClean="0"/>
              <a:t>expensive</a:t>
            </a:r>
          </a:p>
        </p:txBody>
      </p:sp>
    </p:spTree>
    <p:extLst>
      <p:ext uri="{BB962C8B-B14F-4D97-AF65-F5344CB8AC3E}">
        <p14:creationId xmlns:p14="http://schemas.microsoft.com/office/powerpoint/2010/main" val="300622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Task scheduling objectives</a:t>
            </a:r>
            <a:endParaRPr lang="en-US" sz="4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Quickly assign resources to tasks</a:t>
            </a:r>
          </a:p>
          <a:p>
            <a:pPr lvl="1"/>
            <a:r>
              <a:rPr lang="en-US" dirty="0" smtClean="0"/>
              <a:t>Heterogeneous mix of resources and tasks</a:t>
            </a:r>
          </a:p>
          <a:p>
            <a:pPr lvl="1"/>
            <a:r>
              <a:rPr lang="en-US" dirty="0"/>
              <a:t>Scheduling resources to tasks is computationally </a:t>
            </a:r>
            <a:r>
              <a:rPr lang="en-US" dirty="0" smtClean="0"/>
              <a:t>expensive</a:t>
            </a:r>
          </a:p>
          <a:p>
            <a:r>
              <a:rPr lang="en-US" dirty="0" smtClean="0"/>
              <a:t>Customizable service level objectives, constraints</a:t>
            </a:r>
          </a:p>
          <a:p>
            <a:pPr lvl="1"/>
            <a:r>
              <a:rPr lang="en-US" dirty="0" err="1" smtClean="0"/>
              <a:t>Autoscaling</a:t>
            </a:r>
            <a:endParaRPr lang="en-US" dirty="0" smtClean="0"/>
          </a:p>
          <a:p>
            <a:pPr lvl="1"/>
            <a:r>
              <a:rPr lang="en-US" dirty="0" smtClean="0"/>
              <a:t>Task locality/affinity</a:t>
            </a:r>
          </a:p>
          <a:p>
            <a:pPr lvl="1"/>
            <a:r>
              <a:rPr lang="en-US" dirty="0" smtClean="0"/>
              <a:t>Availability Zone balancing</a:t>
            </a:r>
          </a:p>
          <a:p>
            <a:pPr lvl="1"/>
            <a:r>
              <a:rPr lang="en-US" dirty="0" smtClean="0"/>
              <a:t>Plugins for extensibility</a:t>
            </a:r>
          </a:p>
        </p:txBody>
      </p:sp>
    </p:spTree>
    <p:extLst>
      <p:ext uri="{BB962C8B-B14F-4D97-AF65-F5344CB8AC3E}">
        <p14:creationId xmlns:p14="http://schemas.microsoft.com/office/powerpoint/2010/main" val="4154046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Context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Insights </a:t>
            </a:r>
            <a:r>
              <a:rPr lang="en-US" dirty="0" smtClean="0"/>
              <a:t>initiative, part of Netflix Edge Engineering</a:t>
            </a:r>
          </a:p>
        </p:txBody>
      </p:sp>
    </p:spTree>
    <p:extLst>
      <p:ext uri="{BB962C8B-B14F-4D97-AF65-F5344CB8AC3E}">
        <p14:creationId xmlns:p14="http://schemas.microsoft.com/office/powerpoint/2010/main" val="277253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Task scheduler, </a:t>
            </a:r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57681" y="1385624"/>
            <a:ext cx="3334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Generic task scheduler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6587" y="2244862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Heterogeneous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2610" y="3092879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Autoscale</a:t>
            </a:r>
            <a:endParaRPr lang="en-US" sz="2000" dirty="0" smtClean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05574" y="3492989"/>
            <a:ext cx="1109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Visibility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39220" y="2785103"/>
            <a:ext cx="2449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Plugins for</a:t>
            </a:r>
          </a:p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Constraints, Fitness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14938" y="4080207"/>
            <a:ext cx="1483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High speed</a:t>
            </a:r>
          </a:p>
        </p:txBody>
      </p:sp>
    </p:spTree>
    <p:extLst>
      <p:ext uri="{BB962C8B-B14F-4D97-AF65-F5344CB8AC3E}">
        <p14:creationId xmlns:p14="http://schemas.microsoft.com/office/powerpoint/2010/main" val="49995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Task scheduler, </a:t>
            </a:r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342899" y="1084840"/>
            <a:ext cx="8458201" cy="377290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7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The scheduling problem and optimizations</a:t>
            </a:r>
          </a:p>
          <a:p>
            <a:r>
              <a:rPr lang="en-US" smtClean="0"/>
              <a:t>Algorithm</a:t>
            </a:r>
          </a:p>
          <a:p>
            <a:r>
              <a:rPr lang="en-US" smtClean="0"/>
              <a:t>Plugins: fitness calculators and constraints</a:t>
            </a:r>
          </a:p>
          <a:p>
            <a:r>
              <a:rPr lang="en-US" smtClean="0"/>
              <a:t>Bin packing experiment</a:t>
            </a:r>
          </a:p>
          <a:p>
            <a:r>
              <a:rPr lang="en-US" smtClean="0"/>
              <a:t>Autoscaling</a:t>
            </a:r>
          </a:p>
          <a:p>
            <a:r>
              <a:rPr lang="en-US" smtClean="0"/>
              <a:t>Sample Java code usage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1851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err="1" smtClean="0"/>
              <a:t>Fenzo</a:t>
            </a:r>
            <a:r>
              <a:rPr lang="en-US" dirty="0" smtClean="0"/>
              <a:t> usage in frameworks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19783" y="1105130"/>
            <a:ext cx="1929777" cy="4656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83546" y="1970911"/>
            <a:ext cx="5402252" cy="46561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r>
              <a:rPr lang="en-US" dirty="0" smtClean="0"/>
              <a:t> framework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83546" y="2659983"/>
            <a:ext cx="1256599" cy="701227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Tasks</a:t>
            </a:r>
          </a:p>
          <a:p>
            <a:pPr algn="ctr"/>
            <a:r>
              <a:rPr lang="en-US" dirty="0"/>
              <a:t>r</a:t>
            </a:r>
            <a:r>
              <a:rPr lang="en-US" dirty="0" smtClean="0"/>
              <a:t>equests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883546" y="3513610"/>
            <a:ext cx="1256599" cy="840537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Available</a:t>
            </a:r>
          </a:p>
          <a:p>
            <a:pPr algn="ctr"/>
            <a:r>
              <a:rPr lang="en-US" dirty="0"/>
              <a:t>r</a:t>
            </a:r>
            <a:r>
              <a:rPr lang="en-US" dirty="0" smtClean="0"/>
              <a:t>esource</a:t>
            </a:r>
          </a:p>
          <a:p>
            <a:pPr algn="ctr"/>
            <a:r>
              <a:rPr lang="en-US" dirty="0" smtClean="0"/>
              <a:t>offers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2398197" y="3162996"/>
            <a:ext cx="1514651" cy="701227"/>
          </a:xfrm>
          <a:prstGeom prst="roundRect">
            <a:avLst/>
          </a:prstGeom>
          <a:solidFill>
            <a:srgbClr val="C00000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Fenzo</a:t>
            </a:r>
            <a:r>
              <a:rPr lang="en-US" dirty="0" smtClean="0"/>
              <a:t> task</a:t>
            </a:r>
          </a:p>
          <a:p>
            <a:pPr algn="ctr"/>
            <a:r>
              <a:rPr lang="en-US" dirty="0" smtClean="0"/>
              <a:t>scheduler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367243" y="2789009"/>
            <a:ext cx="2271456" cy="1815882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 assignment result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Host1</a:t>
            </a:r>
            <a:endParaRPr lang="en-US" sz="1600" dirty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Task4</a:t>
            </a:r>
          </a:p>
        </p:txBody>
      </p:sp>
      <p:cxnSp>
        <p:nvCxnSpPr>
          <p:cNvPr id="12" name="Straight Arrow Connector 11"/>
          <p:cNvCxnSpPr>
            <a:stCxn id="6" idx="3"/>
            <a:endCxn id="8" idx="1"/>
          </p:cNvCxnSpPr>
          <p:nvPr/>
        </p:nvCxnSpPr>
        <p:spPr>
          <a:xfrm>
            <a:off x="2140145" y="3010597"/>
            <a:ext cx="258052" cy="503013"/>
          </a:xfrm>
          <a:prstGeom prst="straightConnector1">
            <a:avLst/>
          </a:prstGeom>
          <a:ln>
            <a:tailEnd type="arrow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3"/>
            <a:endCxn id="8" idx="1"/>
          </p:cNvCxnSpPr>
          <p:nvPr/>
        </p:nvCxnSpPr>
        <p:spPr>
          <a:xfrm flipV="1">
            <a:off x="2140145" y="3513610"/>
            <a:ext cx="258052" cy="420269"/>
          </a:xfrm>
          <a:prstGeom prst="straightConnector1">
            <a:avLst/>
          </a:prstGeom>
          <a:ln>
            <a:tailEnd type="arrow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3"/>
          </p:cNvCxnSpPr>
          <p:nvPr/>
        </p:nvCxnSpPr>
        <p:spPr>
          <a:xfrm flipV="1">
            <a:off x="3912848" y="3513609"/>
            <a:ext cx="454395" cy="1"/>
          </a:xfrm>
          <a:prstGeom prst="straightConnector1">
            <a:avLst/>
          </a:prstGeom>
          <a:ln>
            <a:tailEnd type="arrow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538542" y="1796072"/>
            <a:ext cx="6468118" cy="2990032"/>
          </a:xfrm>
          <a:prstGeom prst="roundRect">
            <a:avLst/>
          </a:prstGeom>
          <a:noFill/>
          <a:ln>
            <a:prstDash val="sysDot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lowchart: Magnetic Disk 17"/>
          <p:cNvSpPr/>
          <p:nvPr/>
        </p:nvSpPr>
        <p:spPr>
          <a:xfrm>
            <a:off x="7309590" y="2137337"/>
            <a:ext cx="1380015" cy="1082695"/>
          </a:xfrm>
          <a:prstGeom prst="flowChartMagneticDisk">
            <a:avLst/>
          </a:prstGeom>
          <a:solidFill>
            <a:schemeClr val="tx2">
              <a:lumMod val="7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Persistence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4" idx="3"/>
            <a:endCxn id="18" idx="2"/>
          </p:cNvCxnSpPr>
          <p:nvPr/>
        </p:nvCxnSpPr>
        <p:spPr>
          <a:xfrm>
            <a:off x="6285798" y="2203719"/>
            <a:ext cx="1023792" cy="474966"/>
          </a:xfrm>
          <a:prstGeom prst="straightConnector1">
            <a:avLst/>
          </a:prstGeom>
          <a:ln>
            <a:tailEnd type="arrow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3" idx="2"/>
            <a:endCxn id="4" idx="0"/>
          </p:cNvCxnSpPr>
          <p:nvPr/>
        </p:nvCxnSpPr>
        <p:spPr>
          <a:xfrm>
            <a:off x="3584672" y="1570745"/>
            <a:ext cx="0" cy="400166"/>
          </a:xfrm>
          <a:prstGeom prst="straightConnector1">
            <a:avLst/>
          </a:prstGeom>
          <a:ln>
            <a:headEnd type="arrow"/>
            <a:tailEnd type="arrow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5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The scheduling problem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011015" y="2013164"/>
            <a:ext cx="4619790" cy="1957826"/>
            <a:chOff x="1663204" y="1985875"/>
            <a:chExt cx="4619790" cy="1957826"/>
          </a:xfrm>
        </p:grpSpPr>
        <p:sp>
          <p:nvSpPr>
            <p:cNvPr id="8" name="Freeform 7"/>
            <p:cNvSpPr/>
            <p:nvPr/>
          </p:nvSpPr>
          <p:spPr>
            <a:xfrm>
              <a:off x="1663204" y="3003297"/>
              <a:ext cx="3835869" cy="940404"/>
            </a:xfrm>
            <a:custGeom>
              <a:avLst/>
              <a:gdLst>
                <a:gd name="connsiteX0" fmla="*/ 36570 w 3835869"/>
                <a:gd name="connsiteY0" fmla="*/ 929184 h 940404"/>
                <a:gd name="connsiteX1" fmla="*/ 42180 w 3835869"/>
                <a:gd name="connsiteY1" fmla="*/ 671132 h 940404"/>
                <a:gd name="connsiteX2" fmla="*/ 42180 w 3835869"/>
                <a:gd name="connsiteY2" fmla="*/ 59663 h 940404"/>
                <a:gd name="connsiteX3" fmla="*/ 81449 w 3835869"/>
                <a:gd name="connsiteY3" fmla="*/ 37223 h 940404"/>
                <a:gd name="connsiteX4" fmla="*/ 1007068 w 3835869"/>
                <a:gd name="connsiteY4" fmla="*/ 183078 h 940404"/>
                <a:gd name="connsiteX5" fmla="*/ 1618538 w 3835869"/>
                <a:gd name="connsiteY5" fmla="*/ 435520 h 940404"/>
                <a:gd name="connsiteX6" fmla="*/ 2555378 w 3835869"/>
                <a:gd name="connsiteY6" fmla="*/ 659913 h 940404"/>
                <a:gd name="connsiteX7" fmla="*/ 3340752 w 3835869"/>
                <a:gd name="connsiteY7" fmla="*/ 861866 h 940404"/>
                <a:gd name="connsiteX8" fmla="*/ 3817586 w 3835869"/>
                <a:gd name="connsiteY8" fmla="*/ 917964 h 940404"/>
                <a:gd name="connsiteX9" fmla="*/ 3744659 w 3835869"/>
                <a:gd name="connsiteY9" fmla="*/ 923574 h 940404"/>
                <a:gd name="connsiteX10" fmla="*/ 3183677 w 3835869"/>
                <a:gd name="connsiteY10" fmla="*/ 940404 h 940404"/>
                <a:gd name="connsiteX11" fmla="*/ 1225851 w 3835869"/>
                <a:gd name="connsiteY11" fmla="*/ 929184 h 940404"/>
                <a:gd name="connsiteX12" fmla="*/ 193645 w 3835869"/>
                <a:gd name="connsiteY12" fmla="*/ 934794 h 940404"/>
                <a:gd name="connsiteX13" fmla="*/ 36570 w 3835869"/>
                <a:gd name="connsiteY13" fmla="*/ 929184 h 940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35869" h="940404">
                  <a:moveTo>
                    <a:pt x="36570" y="929184"/>
                  </a:moveTo>
                  <a:cubicBezTo>
                    <a:pt x="38907" y="872618"/>
                    <a:pt x="41245" y="816052"/>
                    <a:pt x="42180" y="671132"/>
                  </a:cubicBezTo>
                  <a:cubicBezTo>
                    <a:pt x="43115" y="526212"/>
                    <a:pt x="35635" y="165314"/>
                    <a:pt x="42180" y="59663"/>
                  </a:cubicBezTo>
                  <a:cubicBezTo>
                    <a:pt x="48725" y="-45989"/>
                    <a:pt x="-79366" y="16654"/>
                    <a:pt x="81449" y="37223"/>
                  </a:cubicBezTo>
                  <a:cubicBezTo>
                    <a:pt x="242264" y="57792"/>
                    <a:pt x="750887" y="116695"/>
                    <a:pt x="1007068" y="183078"/>
                  </a:cubicBezTo>
                  <a:cubicBezTo>
                    <a:pt x="1263250" y="249461"/>
                    <a:pt x="1360486" y="356048"/>
                    <a:pt x="1618538" y="435520"/>
                  </a:cubicBezTo>
                  <a:cubicBezTo>
                    <a:pt x="1876590" y="514992"/>
                    <a:pt x="2555378" y="659913"/>
                    <a:pt x="2555378" y="659913"/>
                  </a:cubicBezTo>
                  <a:cubicBezTo>
                    <a:pt x="2842414" y="730971"/>
                    <a:pt x="3130384" y="818857"/>
                    <a:pt x="3340752" y="861866"/>
                  </a:cubicBezTo>
                  <a:cubicBezTo>
                    <a:pt x="3551120" y="904874"/>
                    <a:pt x="3750268" y="907679"/>
                    <a:pt x="3817586" y="917964"/>
                  </a:cubicBezTo>
                  <a:cubicBezTo>
                    <a:pt x="3884904" y="928249"/>
                    <a:pt x="3744659" y="923574"/>
                    <a:pt x="3744659" y="923574"/>
                  </a:cubicBezTo>
                  <a:lnTo>
                    <a:pt x="3183677" y="940404"/>
                  </a:lnTo>
                  <a:lnTo>
                    <a:pt x="1225851" y="929184"/>
                  </a:lnTo>
                  <a:lnTo>
                    <a:pt x="193645" y="934794"/>
                  </a:lnTo>
                  <a:lnTo>
                    <a:pt x="36570" y="9291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" name="Straight Arrow Connector 3"/>
            <p:cNvCxnSpPr/>
            <p:nvPr/>
          </p:nvCxnSpPr>
          <p:spPr>
            <a:xfrm>
              <a:off x="1694164" y="3932481"/>
              <a:ext cx="458883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694164" y="1985875"/>
              <a:ext cx="0" cy="194660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3337840" y="4117605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Fitness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61690" y="340609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Pending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40729" y="2845920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Assigned</a:t>
            </a:r>
          </a:p>
        </p:txBody>
      </p:sp>
      <p:sp>
        <p:nvSpPr>
          <p:cNvPr id="13" name="TextBox 12"/>
          <p:cNvSpPr txBox="1"/>
          <p:nvPr/>
        </p:nvSpPr>
        <p:spPr>
          <a:xfrm rot="16200000">
            <a:off x="1027531" y="2841137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Urgency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20218" y="1274363"/>
            <a:ext cx="4352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N</a:t>
            </a:r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tasks to assign from </a:t>
            </a:r>
            <a:r>
              <a:rPr lang="en-US" i="1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</a:t>
            </a:r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possible slaves</a:t>
            </a:r>
          </a:p>
        </p:txBody>
      </p:sp>
    </p:spTree>
    <p:extLst>
      <p:ext uri="{BB962C8B-B14F-4D97-AF65-F5344CB8AC3E}">
        <p14:creationId xmlns:p14="http://schemas.microsoft.com/office/powerpoint/2010/main" val="282037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Scheduling optimizations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232452" y="2187828"/>
            <a:ext cx="6233823" cy="0"/>
          </a:xfrm>
          <a:prstGeom prst="straightConnector1">
            <a:avLst/>
          </a:prstGeom>
          <a:ln w="63500" cap="rnd"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232452" y="1699774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Speed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32631" y="170070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C00000"/>
                </a:solidFill>
              </a:rPr>
              <a:t>Accuracy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2405" y="2547791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</a:rPr>
              <a:t>First fit assignment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25627" y="2547791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</a:rPr>
              <a:t>Optimal assignment</a:t>
            </a:r>
          </a:p>
        </p:txBody>
      </p:sp>
      <p:sp>
        <p:nvSpPr>
          <p:cNvPr id="9" name="Left-Right Arrow 8"/>
          <p:cNvSpPr/>
          <p:nvPr/>
        </p:nvSpPr>
        <p:spPr>
          <a:xfrm>
            <a:off x="2643626" y="2782469"/>
            <a:ext cx="3009666" cy="964888"/>
          </a:xfrm>
          <a:prstGeom prst="left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Real world trade-offs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14333" y="3123087"/>
            <a:ext cx="10438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</a:rPr>
              <a:t>~ </a:t>
            </a:r>
            <a:r>
              <a:rPr lang="en-US" sz="2800" i="1" dirty="0" smtClean="0">
                <a:solidFill>
                  <a:schemeClr val="bg1"/>
                </a:solidFill>
              </a:rPr>
              <a:t>O </a:t>
            </a:r>
            <a:r>
              <a:rPr lang="en-US" i="1" dirty="0" smtClean="0">
                <a:solidFill>
                  <a:schemeClr val="bg1"/>
                </a:solidFill>
              </a:rPr>
              <a:t>(1)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8278" y="312308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1"/>
                </a:solidFill>
              </a:rPr>
              <a:t>~ </a:t>
            </a:r>
            <a:r>
              <a:rPr lang="en-US" sz="2800" i="1" dirty="0" smtClean="0">
                <a:solidFill>
                  <a:schemeClr val="bg1"/>
                </a:solidFill>
              </a:rPr>
              <a:t>O </a:t>
            </a:r>
            <a:r>
              <a:rPr lang="en-US" i="1" dirty="0" smtClean="0">
                <a:solidFill>
                  <a:schemeClr val="bg1"/>
                </a:solidFill>
              </a:rPr>
              <a:t>(N * M)</a:t>
            </a:r>
            <a:r>
              <a:rPr lang="en-US" i="1" baseline="30000" dirty="0" smtClean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95859" y="4443614"/>
            <a:ext cx="3077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aseline="30000" dirty="0" smtClean="0">
                <a:solidFill>
                  <a:schemeClr val="bg1"/>
                </a:solidFill>
              </a:rPr>
              <a:t>1</a:t>
            </a:r>
            <a:r>
              <a:rPr lang="en-US" sz="1400" dirty="0" smtClean="0">
                <a:solidFill>
                  <a:schemeClr val="bg1"/>
                </a:solidFill>
              </a:rPr>
              <a:t> Assuming tasks are not reassigned</a:t>
            </a:r>
          </a:p>
        </p:txBody>
      </p:sp>
    </p:spTree>
    <p:extLst>
      <p:ext uri="{BB962C8B-B14F-4D97-AF65-F5344CB8AC3E}">
        <p14:creationId xmlns:p14="http://schemas.microsoft.com/office/powerpoint/2010/main" val="345564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z="4800" dirty="0" err="1" smtClean="0"/>
              <a:t>Fenzo</a:t>
            </a:r>
            <a:r>
              <a:rPr lang="en-US" sz="4800" dirty="0" smtClean="0"/>
              <a:t> scheduling algorithm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task:</a:t>
            </a:r>
          </a:p>
          <a:p>
            <a:r>
              <a:rPr lang="en-US" dirty="0" smtClean="0"/>
              <a:t>Evaluate constraint, fitness (plugin) on each host</a:t>
            </a:r>
          </a:p>
          <a:p>
            <a:pPr lvl="1"/>
            <a:r>
              <a:rPr lang="en-US" dirty="0" smtClean="0"/>
              <a:t>Until fitness is “good enough”</a:t>
            </a:r>
          </a:p>
          <a:p>
            <a:pPr lvl="1"/>
            <a:endParaRPr lang="en-US" sz="800" dirty="0" smtClean="0"/>
          </a:p>
          <a:p>
            <a:pPr marL="457200" lvl="1" indent="0">
              <a:buNone/>
            </a:pPr>
            <a:r>
              <a:rPr lang="en-US" dirty="0" smtClean="0"/>
              <a:t>	and</a:t>
            </a:r>
          </a:p>
          <a:p>
            <a:pPr lvl="1"/>
            <a:endParaRPr lang="en-US" sz="800" dirty="0" smtClean="0"/>
          </a:p>
          <a:p>
            <a:pPr lvl="1"/>
            <a:r>
              <a:rPr lang="en-US" dirty="0" smtClean="0"/>
              <a:t>A minimum number of hosts have some fitness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sz="2000" dirty="0" smtClean="0"/>
              <a:t>(Fitness/constraint evaluation across hosts happens concurrently on all cores)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5304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Scheduling </a:t>
            </a:r>
            <a:r>
              <a:rPr lang="en-US" sz="4800" dirty="0"/>
              <a:t>c</a:t>
            </a:r>
            <a:r>
              <a:rPr lang="en-US" sz="4800" dirty="0" smtClean="0"/>
              <a:t>onstraints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task can specify zero or more constraints</a:t>
            </a:r>
          </a:p>
        </p:txBody>
      </p:sp>
    </p:spTree>
    <p:extLst>
      <p:ext uri="{BB962C8B-B14F-4D97-AF65-F5344CB8AC3E}">
        <p14:creationId xmlns:p14="http://schemas.microsoft.com/office/powerpoint/2010/main" val="257446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Scheduling </a:t>
            </a:r>
            <a:r>
              <a:rPr lang="en-US" sz="4800" dirty="0"/>
              <a:t>c</a:t>
            </a:r>
            <a:r>
              <a:rPr lang="en-US" sz="4800" dirty="0" smtClean="0"/>
              <a:t>onstraints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task can specify zero or more constraints</a:t>
            </a:r>
          </a:p>
          <a:p>
            <a:r>
              <a:rPr lang="en-US" dirty="0" smtClean="0"/>
              <a:t>Hard constraints</a:t>
            </a:r>
          </a:p>
          <a:p>
            <a:pPr lvl="1"/>
            <a:r>
              <a:rPr lang="en-US" dirty="0" smtClean="0"/>
              <a:t>Must satisfy</a:t>
            </a:r>
          </a:p>
        </p:txBody>
      </p:sp>
    </p:spTree>
    <p:extLst>
      <p:ext uri="{BB962C8B-B14F-4D97-AF65-F5344CB8AC3E}">
        <p14:creationId xmlns:p14="http://schemas.microsoft.com/office/powerpoint/2010/main" val="241480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Scheduling </a:t>
            </a:r>
            <a:r>
              <a:rPr lang="en-US" sz="4800" dirty="0"/>
              <a:t>c</a:t>
            </a:r>
            <a:r>
              <a:rPr lang="en-US" sz="4800" dirty="0" smtClean="0"/>
              <a:t>onstraints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task can specify zero or more constraints</a:t>
            </a:r>
          </a:p>
          <a:p>
            <a:r>
              <a:rPr lang="en-US" dirty="0" smtClean="0"/>
              <a:t>Hard constraints</a:t>
            </a:r>
          </a:p>
          <a:p>
            <a:pPr lvl="1"/>
            <a:r>
              <a:rPr lang="en-US" dirty="0" smtClean="0"/>
              <a:t>Must satisfy</a:t>
            </a:r>
            <a:endParaRPr lang="en-US" dirty="0"/>
          </a:p>
          <a:p>
            <a:r>
              <a:rPr lang="en-US" dirty="0" smtClean="0"/>
              <a:t>Soft constraints</a:t>
            </a:r>
          </a:p>
          <a:p>
            <a:pPr lvl="1"/>
            <a:r>
              <a:rPr lang="en-US" dirty="0" smtClean="0"/>
              <a:t>Satisfy if possible</a:t>
            </a:r>
          </a:p>
        </p:txBody>
      </p:sp>
    </p:spTree>
    <p:extLst>
      <p:ext uri="{BB962C8B-B14F-4D97-AF65-F5344CB8AC3E}">
        <p14:creationId xmlns:p14="http://schemas.microsoft.com/office/powerpoint/2010/main" val="64947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Hard constraints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Affects resource selection</a:t>
            </a:r>
          </a:p>
          <a:p>
            <a:pPr lvl="1"/>
            <a:r>
              <a:rPr lang="en-US" dirty="0" smtClean="0"/>
              <a:t>Evaluated first to filter out hosts that can’t satisfy them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Only use instances of certain type for some tasks</a:t>
            </a:r>
          </a:p>
          <a:p>
            <a:pPr lvl="1"/>
            <a:r>
              <a:rPr lang="en-US" dirty="0" smtClean="0"/>
              <a:t>Only one task per Availability Zone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82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Context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Insights </a:t>
            </a:r>
            <a:r>
              <a:rPr lang="en-US" dirty="0" smtClean="0"/>
              <a:t>initiative, part of Netflix Edge Engineering</a:t>
            </a:r>
          </a:p>
          <a:p>
            <a:r>
              <a:rPr lang="en-US" dirty="0" smtClean="0"/>
              <a:t>Tools to detect and visualize service health, anomalies, and customers’ streaming experience</a:t>
            </a:r>
          </a:p>
        </p:txBody>
      </p:sp>
    </p:spTree>
    <p:extLst>
      <p:ext uri="{BB962C8B-B14F-4D97-AF65-F5344CB8AC3E}">
        <p14:creationId xmlns:p14="http://schemas.microsoft.com/office/powerpoint/2010/main" val="1242745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Soft constraints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Affects task placement</a:t>
            </a:r>
          </a:p>
          <a:p>
            <a:pPr lvl="1"/>
            <a:r>
              <a:rPr lang="en-US" dirty="0" smtClean="0"/>
              <a:t>Evaluated along with fitness calculator</a:t>
            </a:r>
            <a:r>
              <a:rPr lang="en-US" dirty="0"/>
              <a:t> </a:t>
            </a:r>
            <a:r>
              <a:rPr lang="en-US" dirty="0" smtClean="0"/>
              <a:t>for best host</a:t>
            </a:r>
          </a:p>
          <a:p>
            <a:r>
              <a:rPr lang="en-US" dirty="0" smtClean="0"/>
              <a:t>Examples:</a:t>
            </a:r>
          </a:p>
          <a:p>
            <a:pPr lvl="1"/>
            <a:r>
              <a:rPr lang="en-US" dirty="0" smtClean="0"/>
              <a:t>Balance tasks across Availability Zones as much as possible</a:t>
            </a:r>
          </a:p>
          <a:p>
            <a:pPr lvl="1"/>
            <a:r>
              <a:rPr lang="en-US" dirty="0" smtClean="0"/>
              <a:t>Prefer certain EC2 instance types if available</a:t>
            </a:r>
          </a:p>
        </p:txBody>
      </p:sp>
    </p:spTree>
    <p:extLst>
      <p:ext uri="{BB962C8B-B14F-4D97-AF65-F5344CB8AC3E}">
        <p14:creationId xmlns:p14="http://schemas.microsoft.com/office/powerpoint/2010/main" val="76320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Fenzo</a:t>
            </a:r>
            <a:r>
              <a:rPr lang="en-US" sz="4800" dirty="0" smtClean="0"/>
              <a:t> fitness/constraint plugins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packing</a:t>
            </a:r>
          </a:p>
          <a:p>
            <a:pPr lvl="1"/>
            <a:r>
              <a:rPr lang="en-US" dirty="0" smtClean="0"/>
              <a:t>CPU, memory, and </a:t>
            </a:r>
            <a:r>
              <a:rPr lang="en-US" dirty="0" err="1" smtClean="0"/>
              <a:t>CPU+memory</a:t>
            </a:r>
            <a:r>
              <a:rPr lang="en-US" dirty="0" smtClean="0"/>
              <a:t> bin packing</a:t>
            </a:r>
          </a:p>
        </p:txBody>
      </p:sp>
    </p:spTree>
    <p:extLst>
      <p:ext uri="{BB962C8B-B14F-4D97-AF65-F5344CB8AC3E}">
        <p14:creationId xmlns:p14="http://schemas.microsoft.com/office/powerpoint/2010/main" val="190984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/>
              <a:t>Fenzo</a:t>
            </a:r>
            <a:r>
              <a:rPr lang="en-US" sz="4800" dirty="0"/>
              <a:t> fitness/constraint plugins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packing</a:t>
            </a:r>
          </a:p>
          <a:p>
            <a:pPr lvl="1"/>
            <a:r>
              <a:rPr lang="en-US" dirty="0" smtClean="0"/>
              <a:t>CPU, memory, and </a:t>
            </a:r>
            <a:r>
              <a:rPr lang="en-US" dirty="0" err="1" smtClean="0"/>
              <a:t>CPU+memory</a:t>
            </a:r>
            <a:r>
              <a:rPr lang="en-US" dirty="0" smtClean="0"/>
              <a:t> bin packing</a:t>
            </a:r>
          </a:p>
          <a:p>
            <a:r>
              <a:rPr lang="en-US" dirty="0" smtClean="0"/>
              <a:t>Host attribute value constraint</a:t>
            </a:r>
          </a:p>
          <a:p>
            <a:pPr lvl="1"/>
            <a:r>
              <a:rPr lang="en-US" dirty="0" smtClean="0"/>
              <a:t>E.g., assign slaves of specific Availability Zones or instance types</a:t>
            </a:r>
          </a:p>
        </p:txBody>
      </p:sp>
    </p:spTree>
    <p:extLst>
      <p:ext uri="{BB962C8B-B14F-4D97-AF65-F5344CB8AC3E}">
        <p14:creationId xmlns:p14="http://schemas.microsoft.com/office/powerpoint/2010/main" val="2981478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Fenzo</a:t>
            </a:r>
            <a:r>
              <a:rPr lang="en-US" sz="4800" dirty="0" smtClean="0"/>
              <a:t> fitness/constraint plugins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packing</a:t>
            </a:r>
          </a:p>
          <a:p>
            <a:pPr lvl="1"/>
            <a:r>
              <a:rPr lang="en-US" dirty="0" smtClean="0"/>
              <a:t>CPU, memory, and </a:t>
            </a:r>
            <a:r>
              <a:rPr lang="en-US" dirty="0" err="1" smtClean="0"/>
              <a:t>CPU+memory</a:t>
            </a:r>
            <a:r>
              <a:rPr lang="en-US" dirty="0" smtClean="0"/>
              <a:t> bin packing</a:t>
            </a:r>
          </a:p>
          <a:p>
            <a:r>
              <a:rPr lang="en-US" dirty="0" smtClean="0"/>
              <a:t>Host attribute value constraint</a:t>
            </a:r>
          </a:p>
          <a:p>
            <a:pPr lvl="1"/>
            <a:r>
              <a:rPr lang="en-US" dirty="0" smtClean="0"/>
              <a:t>E.g., assign slaves of specific Availability Zones or instance types</a:t>
            </a:r>
          </a:p>
          <a:p>
            <a:r>
              <a:rPr lang="en-US" dirty="0" smtClean="0"/>
              <a:t>Unique host attribute constraint</a:t>
            </a:r>
          </a:p>
          <a:p>
            <a:pPr lvl="1"/>
            <a:r>
              <a:rPr lang="en-US" dirty="0" smtClean="0"/>
              <a:t>Assign hosts with unique attribute names for co-tasks</a:t>
            </a:r>
          </a:p>
          <a:p>
            <a:pPr lvl="1"/>
            <a:r>
              <a:rPr lang="en-US" dirty="0" smtClean="0"/>
              <a:t>E.g., host name, Availability Zones</a:t>
            </a:r>
          </a:p>
        </p:txBody>
      </p:sp>
    </p:spTree>
    <p:extLst>
      <p:ext uri="{BB962C8B-B14F-4D97-AF65-F5344CB8AC3E}">
        <p14:creationId xmlns:p14="http://schemas.microsoft.com/office/powerpoint/2010/main" val="793786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Fenzo</a:t>
            </a:r>
            <a:r>
              <a:rPr lang="en-US" sz="4800" dirty="0" smtClean="0"/>
              <a:t> fitness/constraint plugins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Exclusive host constraint</a:t>
            </a:r>
          </a:p>
          <a:p>
            <a:pPr lvl="1"/>
            <a:r>
              <a:rPr lang="en-US" dirty="0" smtClean="0"/>
              <a:t>Use a host exclusively for a task</a:t>
            </a:r>
          </a:p>
        </p:txBody>
      </p:sp>
    </p:spTree>
    <p:extLst>
      <p:ext uri="{BB962C8B-B14F-4D97-AF65-F5344CB8AC3E}">
        <p14:creationId xmlns:p14="http://schemas.microsoft.com/office/powerpoint/2010/main" val="233408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Fenzo</a:t>
            </a:r>
            <a:r>
              <a:rPr lang="en-US" sz="4800" dirty="0" smtClean="0"/>
              <a:t> fitness/constraint plugins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Exclusive host constraint</a:t>
            </a:r>
          </a:p>
          <a:p>
            <a:pPr lvl="1"/>
            <a:r>
              <a:rPr lang="en-US" dirty="0" smtClean="0"/>
              <a:t>Use a host exclusively for a task</a:t>
            </a:r>
          </a:p>
          <a:p>
            <a:r>
              <a:rPr lang="en-US" dirty="0" smtClean="0"/>
              <a:t>Balance host attribute constraint</a:t>
            </a:r>
          </a:p>
          <a:p>
            <a:pPr lvl="1"/>
            <a:r>
              <a:rPr lang="en-US" dirty="0" smtClean="0"/>
              <a:t>Balance hosts across co-tasks such that equal numbers are used for different attribute values</a:t>
            </a:r>
          </a:p>
          <a:p>
            <a:pPr lvl="1"/>
            <a:r>
              <a:rPr lang="en-US" dirty="0" smtClean="0"/>
              <a:t>E.g., balance across Availability Zones</a:t>
            </a:r>
          </a:p>
        </p:txBody>
      </p:sp>
    </p:spTree>
    <p:extLst>
      <p:ext uri="{BB962C8B-B14F-4D97-AF65-F5344CB8AC3E}">
        <p14:creationId xmlns:p14="http://schemas.microsoft.com/office/powerpoint/2010/main" val="253086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/>
              <a:t>Fenzo</a:t>
            </a:r>
            <a:r>
              <a:rPr lang="en-US" sz="4800" dirty="0" smtClean="0"/>
              <a:t> fitness/constraint plugins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Exclusive host constraint</a:t>
            </a:r>
          </a:p>
          <a:p>
            <a:pPr lvl="1"/>
            <a:r>
              <a:rPr lang="en-US" dirty="0" smtClean="0"/>
              <a:t>Use a host exclusively for a task</a:t>
            </a:r>
          </a:p>
          <a:p>
            <a:r>
              <a:rPr lang="en-US" dirty="0" smtClean="0"/>
              <a:t>Balance host attribute constraint</a:t>
            </a:r>
          </a:p>
          <a:p>
            <a:pPr lvl="1"/>
            <a:r>
              <a:rPr lang="en-US" dirty="0" smtClean="0"/>
              <a:t>Balance hosts across co-tasks such that equal numbers are used for different attribute values</a:t>
            </a:r>
          </a:p>
          <a:p>
            <a:pPr lvl="1"/>
            <a:r>
              <a:rPr lang="en-US" dirty="0" smtClean="0"/>
              <a:t>E.g., balance across Availability Zones</a:t>
            </a:r>
          </a:p>
          <a:p>
            <a:r>
              <a:rPr lang="en-US" dirty="0" smtClean="0"/>
              <a:t>Each of these can be specified as hard or soft constraints</a:t>
            </a:r>
          </a:p>
        </p:txBody>
      </p:sp>
    </p:spTree>
    <p:extLst>
      <p:ext uri="{BB962C8B-B14F-4D97-AF65-F5344CB8AC3E}">
        <p14:creationId xmlns:p14="http://schemas.microsoft.com/office/powerpoint/2010/main" val="366945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Bin packing fitness calculator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104398" y="2308841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" name="Rounded Rectangle 2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316204" y="2308840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" name="Rounded Rectangle 12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443692" y="2308839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Rounded Rectangle 18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589031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Rounded Rectangle 24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737370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1" name="Rounded Rectangle 30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Oval 35"/>
          <p:cNvSpPr/>
          <p:nvPr/>
        </p:nvSpPr>
        <p:spPr>
          <a:xfrm rot="16200000">
            <a:off x="1166994" y="3211478"/>
            <a:ext cx="220787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73178" y="2886656"/>
            <a:ext cx="1261884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Fitness for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35062" y="4065652"/>
            <a:ext cx="7873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147533" y="4065652"/>
            <a:ext cx="7873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276608" y="4065652"/>
            <a:ext cx="7873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Host3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21947" y="4065652"/>
            <a:ext cx="7873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Host4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68699" y="4065652"/>
            <a:ext cx="787395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811206" y="1279037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fitness =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usedCPUs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 /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totalCPUs</a:t>
            </a:r>
            <a:endParaRPr lang="en-US" sz="2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918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Bin packing fitness calculator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 rot="16200000">
            <a:off x="1166994" y="3211478"/>
            <a:ext cx="220787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73178" y="2886656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Fitness for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54454" y="288759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0.25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766260" y="2887591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93748" y="288852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0.75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39087" y="288852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1.0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187427" y="288852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35062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147533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276608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Host3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21947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Host4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68699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811206" y="1279037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fitness =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usedCPUs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 /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totalCPUs</a:t>
            </a:r>
            <a:endParaRPr lang="en-US" sz="2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2104398" y="2308841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2" name="Rounded Rectangle 51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316204" y="2308840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Rounded Rectangle 57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3692" y="2308839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Rounded Rectangle 63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5589031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0" name="Rounded Rectangle 69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6737370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6" name="Rounded Rectangle 75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401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6737370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6" name="Rounded Rectangle 75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Bin packing fitness calculator</a:t>
            </a:r>
            <a:endParaRPr lang="en-US" dirty="0"/>
          </a:p>
        </p:txBody>
      </p:sp>
      <p:sp>
        <p:nvSpPr>
          <p:cNvPr id="36" name="Oval 35"/>
          <p:cNvSpPr/>
          <p:nvPr/>
        </p:nvSpPr>
        <p:spPr>
          <a:xfrm rot="16200000">
            <a:off x="1166994" y="3211478"/>
            <a:ext cx="220787" cy="23574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73178" y="2886656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Fitness for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554454" y="2887591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0.25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766260" y="2887591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0.5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893748" y="2888526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0.75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39087" y="288852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1.0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187427" y="2888526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0.0</a:t>
            </a:r>
          </a:p>
        </p:txBody>
      </p:sp>
      <p:sp>
        <p:nvSpPr>
          <p:cNvPr id="43" name="&quot;No&quot; Symbol 42"/>
          <p:cNvSpPr/>
          <p:nvPr/>
        </p:nvSpPr>
        <p:spPr>
          <a:xfrm>
            <a:off x="6584971" y="2767665"/>
            <a:ext cx="1204912" cy="1207294"/>
          </a:xfrm>
          <a:prstGeom prst="noSmoking">
            <a:avLst/>
          </a:prstGeom>
          <a:noFill/>
          <a:ln w="25400">
            <a:solidFill>
              <a:srgbClr val="C00000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540830" y="1774399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✔</a:t>
            </a:r>
            <a:endParaRPr lang="en-US" sz="2700" dirty="0" smtClean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935062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Host1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147533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276608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Host3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21947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Host4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68699" y="4065652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Host5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811206" y="1279037"/>
            <a:ext cx="5715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fitness =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usedCPUs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 /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  <a:latin typeface="Courier New" panose="02070309020205020404" pitchFamily="49" charset="0"/>
                <a:cs typeface="Courier New" panose="02070309020205020404" pitchFamily="49" charset="0"/>
              </a:rPr>
              <a:t>totalCPUs</a:t>
            </a:r>
            <a:endParaRPr lang="en-US" sz="2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2104398" y="2308841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2" name="Rounded Rectangle 51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3316204" y="2308840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8" name="Rounded Rectangle 57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443692" y="2308839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4" name="Rounded Rectangle 63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5589031" y="2308838"/>
            <a:ext cx="450056" cy="1666118"/>
            <a:chOff x="1245395" y="1907337"/>
            <a:chExt cx="450056" cy="16661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70" name="Rounded Rectangle 69"/>
            <p:cNvSpPr/>
            <p:nvPr/>
          </p:nvSpPr>
          <p:spPr>
            <a:xfrm rot="16200000">
              <a:off x="637364" y="2515368"/>
              <a:ext cx="1666118" cy="45005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 rot="16200000">
              <a:off x="1360030" y="2052288"/>
              <a:ext cx="220787" cy="23574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 rot="16200000">
              <a:off x="1360029" y="243679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 rot="16200000">
              <a:off x="1361616" y="2809978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 rot="16200000">
              <a:off x="1361615" y="3194481"/>
              <a:ext cx="220787" cy="23574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812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Context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Insights </a:t>
            </a:r>
            <a:r>
              <a:rPr lang="en-US" dirty="0" smtClean="0"/>
              <a:t>initiative, part of Netflix Edge Engineering</a:t>
            </a:r>
          </a:p>
          <a:p>
            <a:r>
              <a:rPr lang="en-US" dirty="0" smtClean="0"/>
              <a:t>Tools to detect and visualize service health, anomalies, and customers’ streaming experience</a:t>
            </a:r>
          </a:p>
          <a:p>
            <a:r>
              <a:rPr lang="en-US" dirty="0" smtClean="0"/>
              <a:t>Event stream processing to run ad hoc queries on live event streams</a:t>
            </a:r>
          </a:p>
        </p:txBody>
      </p:sp>
    </p:spTree>
    <p:extLst>
      <p:ext uri="{BB962C8B-B14F-4D97-AF65-F5344CB8AC3E}">
        <p14:creationId xmlns:p14="http://schemas.microsoft.com/office/powerpoint/2010/main" val="57440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A bin packing experiment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 resources to tasks from ~3,000 8-CPU slaves</a:t>
            </a:r>
          </a:p>
          <a:p>
            <a:r>
              <a:rPr lang="en-US" dirty="0" smtClean="0"/>
              <a:t>Tasks of different sizes: 1-CPU, 3-CPU, 6-CPU</a:t>
            </a:r>
          </a:p>
          <a:p>
            <a:r>
              <a:rPr lang="en-US" dirty="0" smtClean="0"/>
              <a:t>Iteratively assign bunch of tasks starting from a clean slate</a:t>
            </a:r>
          </a:p>
          <a:p>
            <a:r>
              <a:rPr lang="en-US" dirty="0" smtClean="0"/>
              <a:t>Run about 50 iterations with and without bin packing fitness plugin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85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Bin packing sample results</a:t>
            </a:r>
            <a:endParaRPr lang="en-US" dirty="0"/>
          </a:p>
        </p:txBody>
      </p:sp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8927057"/>
              </p:ext>
            </p:extLst>
          </p:nvPr>
        </p:nvGraphicFramePr>
        <p:xfrm>
          <a:off x="1206114" y="2204655"/>
          <a:ext cx="3132381" cy="23191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6944571"/>
              </p:ext>
            </p:extLst>
          </p:nvPr>
        </p:nvGraphicFramePr>
        <p:xfrm>
          <a:off x="4667371" y="2193434"/>
          <a:ext cx="3216528" cy="2335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00646" y="1208598"/>
            <a:ext cx="53303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Bin pack tasks using existing CPU bin packer</a:t>
            </a:r>
          </a:p>
        </p:txBody>
      </p:sp>
    </p:spTree>
    <p:extLst>
      <p:ext uri="{BB962C8B-B14F-4D97-AF65-F5344CB8AC3E}">
        <p14:creationId xmlns:p14="http://schemas.microsoft.com/office/powerpoint/2010/main" val="1888281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Task runtime bin packing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4584330"/>
              </p:ext>
            </p:extLst>
          </p:nvPr>
        </p:nvGraphicFramePr>
        <p:xfrm>
          <a:off x="897570" y="2271976"/>
          <a:ext cx="3640771" cy="2313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8021775"/>
              </p:ext>
            </p:extLst>
          </p:nvPr>
        </p:nvGraphicFramePr>
        <p:xfrm>
          <a:off x="4743800" y="2260757"/>
          <a:ext cx="3676533" cy="23134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98497" y="1208598"/>
            <a:ext cx="68339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Bin pack tasks based on short vs. long expected run times</a:t>
            </a:r>
          </a:p>
        </p:txBody>
      </p:sp>
    </p:spTree>
    <p:extLst>
      <p:ext uri="{BB962C8B-B14F-4D97-AF65-F5344CB8AC3E}">
        <p14:creationId xmlns:p14="http://schemas.microsoft.com/office/powerpoint/2010/main" val="134134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Stream locality fitness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34886" y="2092460"/>
            <a:ext cx="78919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Stream locality fitness</a:t>
            </a:r>
          </a:p>
          <a:p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= percentage of tasks connecting to the same stream</a:t>
            </a:r>
          </a:p>
        </p:txBody>
      </p:sp>
    </p:spTree>
    <p:extLst>
      <p:ext uri="{BB962C8B-B14F-4D97-AF65-F5344CB8AC3E}">
        <p14:creationId xmlns:p14="http://schemas.microsoft.com/office/powerpoint/2010/main" val="212170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err="1" smtClean="0"/>
              <a:t>Composable</a:t>
            </a:r>
            <a:r>
              <a:rPr lang="en-US" dirty="0" smtClean="0"/>
              <a:t> fitness calculators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90985" y="1610016"/>
            <a:ext cx="658789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Fitness</a:t>
            </a:r>
          </a:p>
          <a:p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= (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BinPackFitness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*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BinPackWeight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+</a:t>
            </a:r>
          </a:p>
          <a:p>
            <a:endParaRPr lang="en-US" sz="8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RuntimePackFitness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*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RuntimeWeight</a:t>
            </a:r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+</a:t>
            </a:r>
          </a:p>
          <a:p>
            <a:endParaRPr lang="en-US" sz="8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StreamLocalityFitness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* </a:t>
            </a:r>
            <a:r>
              <a:rPr lang="en-US" sz="2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StreamWeight</a:t>
            </a:r>
            <a:endParaRPr lang="en-US" sz="2400" dirty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endParaRPr lang="en-US" sz="8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r>
              <a:rPr lang="en-US" sz="24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</a:t>
            </a:r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	) / 3.0</a:t>
            </a:r>
          </a:p>
        </p:txBody>
      </p:sp>
    </p:spTree>
    <p:extLst>
      <p:ext uri="{BB962C8B-B14F-4D97-AF65-F5344CB8AC3E}">
        <p14:creationId xmlns:p14="http://schemas.microsoft.com/office/powerpoint/2010/main" val="279993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z="4800" dirty="0" smtClean="0"/>
              <a:t>Autoscaling cluster in </a:t>
            </a:r>
            <a:r>
              <a:rPr lang="en-US" sz="4800" dirty="0" err="1" smtClean="0"/>
              <a:t>Fenzo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Scale up and down Apache </a:t>
            </a:r>
            <a:r>
              <a:rPr lang="en-US" dirty="0" err="1" smtClean="0"/>
              <a:t>Mesos</a:t>
            </a:r>
            <a:r>
              <a:rPr lang="en-US" dirty="0" smtClean="0"/>
              <a:t> slave cluster based on actual demand</a:t>
            </a:r>
          </a:p>
          <a:p>
            <a:r>
              <a:rPr lang="en-US" dirty="0" smtClean="0"/>
              <a:t>Rules based</a:t>
            </a:r>
          </a:p>
          <a:p>
            <a:r>
              <a:rPr lang="en-US" dirty="0" smtClean="0"/>
              <a:t>Resource shortfall analysis based</a:t>
            </a:r>
          </a:p>
        </p:txBody>
      </p:sp>
    </p:spTree>
    <p:extLst>
      <p:ext uri="{BB962C8B-B14F-4D97-AF65-F5344CB8AC3E}">
        <p14:creationId xmlns:p14="http://schemas.microsoft.com/office/powerpoint/2010/main" val="158094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z="4800" dirty="0" smtClean="0"/>
              <a:t>Rules-based autoscaling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up rules per host attribute value</a:t>
            </a:r>
          </a:p>
          <a:p>
            <a:pPr lvl="1"/>
            <a:r>
              <a:rPr lang="en-US" dirty="0" smtClean="0"/>
              <a:t>E.g., one </a:t>
            </a:r>
            <a:r>
              <a:rPr lang="en-US" dirty="0" err="1" smtClean="0"/>
              <a:t>autoscale</a:t>
            </a:r>
            <a:r>
              <a:rPr lang="en-US" dirty="0" smtClean="0"/>
              <a:t> rule per ASG/cluster, one cluster for network-intensive jobs, another for CPU/memory-intensive jobs</a:t>
            </a:r>
          </a:p>
          <a:p>
            <a:r>
              <a:rPr lang="en-US" dirty="0" smtClean="0"/>
              <a:t>Sample:</a:t>
            </a:r>
          </a:p>
          <a:p>
            <a:pPr lvl="1"/>
            <a:r>
              <a:rPr lang="en-US" dirty="0" err="1" smtClean="0"/>
              <a:t>ClusterName</a:t>
            </a:r>
            <a:r>
              <a:rPr lang="en-US" dirty="0" smtClean="0"/>
              <a:t>, </a:t>
            </a:r>
            <a:r>
              <a:rPr lang="en-US" dirty="0" err="1" smtClean="0"/>
              <a:t>MinIdle</a:t>
            </a:r>
            <a:r>
              <a:rPr lang="en-US" dirty="0" smtClean="0"/>
              <a:t>, </a:t>
            </a:r>
            <a:r>
              <a:rPr lang="en-US" dirty="0" err="1" smtClean="0"/>
              <a:t>MaxIdle</a:t>
            </a:r>
            <a:r>
              <a:rPr lang="en-US" dirty="0" smtClean="0"/>
              <a:t>, </a:t>
            </a:r>
            <a:r>
              <a:rPr lang="en-US" dirty="0" err="1" smtClean="0"/>
              <a:t>CoolDownSecs</a:t>
            </a:r>
            <a:endParaRPr lang="en-US" dirty="0" smtClean="0"/>
          </a:p>
          <a:p>
            <a:pPr lvl="1"/>
            <a:r>
              <a:rPr lang="en-US" dirty="0" smtClean="0"/>
              <a:t>NwkClstr,10,20,360; CmputeClstr,5,20,300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243884" y="3629151"/>
            <a:ext cx="739472" cy="93825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243884" y="3629151"/>
            <a:ext cx="739472" cy="349854"/>
          </a:xfrm>
          <a:prstGeom prst="rect">
            <a:avLst/>
          </a:prstGeom>
          <a:solidFill>
            <a:schemeClr val="accent2">
              <a:lumMod val="75000"/>
            </a:schemeClr>
          </a:solidFill>
          <a:ln w="28575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243884" y="4511742"/>
            <a:ext cx="739472" cy="333957"/>
          </a:xfrm>
          <a:prstGeom prst="rect">
            <a:avLst/>
          </a:prstGeom>
          <a:solidFill>
            <a:schemeClr val="accent1"/>
          </a:solidFill>
          <a:ln w="28575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1053" y="3957801"/>
            <a:ext cx="6751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#Idle</a:t>
            </a:r>
          </a:p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hosts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57066" y="3759722"/>
            <a:ext cx="19082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Trigger down scale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57066" y="4357395"/>
            <a:ext cx="16469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Trigger up scale</a:t>
            </a:r>
          </a:p>
        </p:txBody>
      </p:sp>
      <p:cxnSp>
        <p:nvCxnSpPr>
          <p:cNvPr id="12" name="Straight Arrow Connector 11"/>
          <p:cNvCxnSpPr>
            <a:stCxn id="10" idx="1"/>
          </p:cNvCxnSpPr>
          <p:nvPr/>
        </p:nvCxnSpPr>
        <p:spPr>
          <a:xfrm flipH="1" flipV="1">
            <a:off x="5983356" y="4509443"/>
            <a:ext cx="373710" cy="172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9" idx="1"/>
          </p:cNvCxnSpPr>
          <p:nvPr/>
        </p:nvCxnSpPr>
        <p:spPr>
          <a:xfrm flipH="1">
            <a:off x="5983356" y="3928999"/>
            <a:ext cx="373710" cy="500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22893" y="4243746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min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22893" y="3899383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max</a:t>
            </a:r>
          </a:p>
        </p:txBody>
      </p:sp>
    </p:spTree>
    <p:extLst>
      <p:ext uri="{BB962C8B-B14F-4D97-AF65-F5344CB8AC3E}">
        <p14:creationId xmlns:p14="http://schemas.microsoft.com/office/powerpoint/2010/main" val="4835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sz="4800" dirty="0" smtClean="0"/>
              <a:t>Scaling up via shortfall analysis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Rule-based scale up has a cool down period</a:t>
            </a:r>
          </a:p>
          <a:p>
            <a:pPr lvl="1"/>
            <a:r>
              <a:rPr lang="en-US" dirty="0" smtClean="0"/>
              <a:t>What if there’s a surge of incoming requests?</a:t>
            </a:r>
          </a:p>
          <a:p>
            <a:r>
              <a:rPr lang="en-US" dirty="0" smtClean="0"/>
              <a:t>Pending requests triggers shortfall analysis</a:t>
            </a:r>
          </a:p>
          <a:p>
            <a:pPr lvl="1"/>
            <a:r>
              <a:rPr lang="en-US" dirty="0" smtClean="0"/>
              <a:t>Scale up happens regardless of cool down period</a:t>
            </a:r>
          </a:p>
          <a:p>
            <a:pPr lvl="1"/>
            <a:r>
              <a:rPr lang="en-US" dirty="0" smtClean="0"/>
              <a:t>Remembers which tasks have already been covered</a:t>
            </a:r>
          </a:p>
        </p:txBody>
      </p:sp>
    </p:spTree>
    <p:extLst>
      <p:ext uri="{BB962C8B-B14F-4D97-AF65-F5344CB8AC3E}">
        <p14:creationId xmlns:p14="http://schemas.microsoft.com/office/powerpoint/2010/main" val="3713793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9"/>
          <p:cNvSpPr/>
          <p:nvPr/>
        </p:nvSpPr>
        <p:spPr>
          <a:xfrm>
            <a:off x="6586332" y="1208596"/>
            <a:ext cx="1945418" cy="992589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/>
          <p:cNvSpPr/>
          <p:nvPr/>
        </p:nvSpPr>
        <p:spPr>
          <a:xfrm>
            <a:off x="6433932" y="1362321"/>
            <a:ext cx="1945418" cy="992589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1251007" y="1774466"/>
            <a:ext cx="2525863" cy="2084566"/>
          </a:xfrm>
          <a:prstGeom prst="snip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/>
              <a:t>ASG/Cluster: </a:t>
            </a:r>
            <a:r>
              <a:rPr lang="en-US" sz="2000" dirty="0" err="1" smtClean="0"/>
              <a:t>mantisagent</a:t>
            </a:r>
            <a:endParaRPr lang="en-US" sz="2000" dirty="0" smtClean="0"/>
          </a:p>
          <a:p>
            <a:r>
              <a:rPr lang="en-US" sz="2000" dirty="0" err="1" smtClean="0"/>
              <a:t>MinIdle</a:t>
            </a:r>
            <a:r>
              <a:rPr lang="en-US" sz="2000" dirty="0" smtClean="0"/>
              <a:t>: 8</a:t>
            </a:r>
          </a:p>
          <a:p>
            <a:r>
              <a:rPr lang="en-US" sz="2000" dirty="0" err="1" smtClean="0"/>
              <a:t>MaxIdle</a:t>
            </a:r>
            <a:r>
              <a:rPr lang="en-US" sz="2000" dirty="0" smtClean="0"/>
              <a:t>: 20</a:t>
            </a:r>
          </a:p>
          <a:p>
            <a:r>
              <a:rPr lang="en-US" sz="2000" dirty="0" err="1" smtClean="0"/>
              <a:t>CooldownSecs</a:t>
            </a:r>
            <a:r>
              <a:rPr lang="en-US" sz="2000" dirty="0" smtClean="0"/>
              <a:t>: 360</a:t>
            </a:r>
            <a:endParaRPr lang="en-US" sz="2000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1090654" y="1963973"/>
            <a:ext cx="2525863" cy="2084566"/>
          </a:xfrm>
          <a:prstGeom prst="snip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/>
              <a:t>ASG/Cluster: </a:t>
            </a:r>
            <a:r>
              <a:rPr lang="en-US" sz="2000" dirty="0" err="1" smtClean="0"/>
              <a:t>mantisagent</a:t>
            </a:r>
            <a:endParaRPr lang="en-US" sz="2000" dirty="0" smtClean="0"/>
          </a:p>
          <a:p>
            <a:r>
              <a:rPr lang="en-US" sz="2000" dirty="0" err="1" smtClean="0"/>
              <a:t>MinIdle</a:t>
            </a:r>
            <a:r>
              <a:rPr lang="en-US" sz="2000" dirty="0" smtClean="0"/>
              <a:t>: 8</a:t>
            </a:r>
          </a:p>
          <a:p>
            <a:r>
              <a:rPr lang="en-US" sz="2000" dirty="0" err="1" smtClean="0"/>
              <a:t>MaxIdle</a:t>
            </a:r>
            <a:r>
              <a:rPr lang="en-US" sz="2000" dirty="0" smtClean="0"/>
              <a:t>: 20</a:t>
            </a:r>
          </a:p>
          <a:p>
            <a:r>
              <a:rPr lang="en-US" sz="2000" dirty="0" err="1" smtClean="0"/>
              <a:t>CooldownSecs</a:t>
            </a:r>
            <a:r>
              <a:rPr lang="en-US" sz="2000" dirty="0" smtClean="0"/>
              <a:t>: 360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Autoscaling actions from </a:t>
            </a:r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4" name="Snip and Round Single Corner Rectangle 3"/>
          <p:cNvSpPr/>
          <p:nvPr/>
        </p:nvSpPr>
        <p:spPr>
          <a:xfrm>
            <a:off x="938254" y="2145528"/>
            <a:ext cx="2525863" cy="2084566"/>
          </a:xfrm>
          <a:prstGeom prst="snip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ASG/cluster: </a:t>
            </a:r>
            <a:r>
              <a:rPr lang="en-US" dirty="0" err="1" smtClean="0"/>
              <a:t>mantisagent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MinIdle</a:t>
            </a:r>
            <a:r>
              <a:rPr lang="en-US" dirty="0" smtClean="0"/>
              <a:t>: 8</a:t>
            </a:r>
          </a:p>
          <a:p>
            <a:r>
              <a:rPr lang="en-US" dirty="0" err="1" smtClean="0"/>
              <a:t>MaxIdle</a:t>
            </a:r>
            <a:r>
              <a:rPr lang="en-US" dirty="0" smtClean="0"/>
              <a:t>: 20</a:t>
            </a:r>
          </a:p>
          <a:p>
            <a:r>
              <a:rPr lang="en-US" dirty="0" err="1" smtClean="0"/>
              <a:t>CooldownSecs</a:t>
            </a:r>
            <a:r>
              <a:rPr lang="en-US" dirty="0" smtClean="0"/>
              <a:t>: 360</a:t>
            </a:r>
          </a:p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190337" y="2363524"/>
            <a:ext cx="1582310" cy="906449"/>
          </a:xfrm>
          <a:prstGeom prst="round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Fenzo</a:t>
            </a:r>
            <a:endParaRPr lang="en-US" sz="2400" dirty="0"/>
          </a:p>
        </p:txBody>
      </p:sp>
      <p:sp>
        <p:nvSpPr>
          <p:cNvPr id="8" name="Parallelogram 7"/>
          <p:cNvSpPr/>
          <p:nvPr/>
        </p:nvSpPr>
        <p:spPr>
          <a:xfrm>
            <a:off x="6281532" y="1480265"/>
            <a:ext cx="1945418" cy="992589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ScaleUp</a:t>
            </a:r>
            <a:r>
              <a:rPr lang="en-US" sz="1600" dirty="0" smtClean="0"/>
              <a:t> action:</a:t>
            </a:r>
          </a:p>
          <a:p>
            <a:pPr algn="ctr"/>
            <a:r>
              <a:rPr lang="en-US" sz="1600" dirty="0" smtClean="0"/>
              <a:t>Cluster, N</a:t>
            </a:r>
            <a:endParaRPr lang="en-US" sz="1600" dirty="0"/>
          </a:p>
        </p:txBody>
      </p:sp>
      <p:sp>
        <p:nvSpPr>
          <p:cNvPr id="11" name="Parallelogram 10"/>
          <p:cNvSpPr/>
          <p:nvPr/>
        </p:nvSpPr>
        <p:spPr>
          <a:xfrm>
            <a:off x="6586331" y="3061913"/>
            <a:ext cx="1945419" cy="1123784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/>
          <p:cNvSpPr/>
          <p:nvPr/>
        </p:nvSpPr>
        <p:spPr>
          <a:xfrm>
            <a:off x="6433931" y="3215638"/>
            <a:ext cx="1945419" cy="1123784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12"/>
          <p:cNvSpPr/>
          <p:nvPr/>
        </p:nvSpPr>
        <p:spPr>
          <a:xfrm>
            <a:off x="6281531" y="3333582"/>
            <a:ext cx="1945419" cy="1123784"/>
          </a:xfrm>
          <a:prstGeom prst="parallelogram">
            <a:avLst/>
          </a:prstGeom>
          <a:solidFill>
            <a:schemeClr val="tx2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ScaleDown</a:t>
            </a:r>
            <a:r>
              <a:rPr lang="en-US" sz="1600" dirty="0" smtClean="0"/>
              <a:t> action:</a:t>
            </a:r>
          </a:p>
          <a:p>
            <a:pPr algn="ctr"/>
            <a:r>
              <a:rPr lang="en-US" sz="1600" dirty="0" smtClean="0"/>
              <a:t>Cluster, </a:t>
            </a:r>
            <a:r>
              <a:rPr lang="en-US" sz="1600" dirty="0" err="1" smtClean="0"/>
              <a:t>HostList</a:t>
            </a:r>
            <a:endParaRPr lang="en-US" sz="1600" dirty="0"/>
          </a:p>
        </p:txBody>
      </p:sp>
      <p:cxnSp>
        <p:nvCxnSpPr>
          <p:cNvPr id="15" name="Straight Arrow Connector 14"/>
          <p:cNvCxnSpPr>
            <a:stCxn id="6" idx="0"/>
            <a:endCxn id="7" idx="1"/>
          </p:cNvCxnSpPr>
          <p:nvPr/>
        </p:nvCxnSpPr>
        <p:spPr>
          <a:xfrm>
            <a:off x="3776870" y="2816749"/>
            <a:ext cx="413467" cy="0"/>
          </a:xfrm>
          <a:prstGeom prst="straightConnector1">
            <a:avLst/>
          </a:prstGeom>
          <a:ln>
            <a:tailEnd type="arrow"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3"/>
            <a:endCxn id="8" idx="5"/>
          </p:cNvCxnSpPr>
          <p:nvPr/>
        </p:nvCxnSpPr>
        <p:spPr>
          <a:xfrm flipV="1">
            <a:off x="5772647" y="1976560"/>
            <a:ext cx="632959" cy="840189"/>
          </a:xfrm>
          <a:prstGeom prst="straightConnector1">
            <a:avLst/>
          </a:prstGeom>
          <a:ln>
            <a:tailEnd type="arrow"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3"/>
            <a:endCxn id="13" idx="5"/>
          </p:cNvCxnSpPr>
          <p:nvPr/>
        </p:nvCxnSpPr>
        <p:spPr>
          <a:xfrm>
            <a:off x="5772647" y="2816749"/>
            <a:ext cx="649357" cy="1078725"/>
          </a:xfrm>
          <a:prstGeom prst="straightConnector1">
            <a:avLst/>
          </a:prstGeom>
          <a:ln>
            <a:tailEnd type="arrow"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837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Auto Scaling strategy</a:t>
            </a:r>
            <a:endParaRPr lang="en-US" sz="4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EC2 Auto Scaling groups have 3 numbers to control</a:t>
            </a:r>
          </a:p>
          <a:p>
            <a:r>
              <a:rPr lang="en-US" dirty="0" smtClean="0"/>
              <a:t>Use “desirable” value to set via </a:t>
            </a:r>
            <a:r>
              <a:rPr lang="en-US" dirty="0" err="1" smtClean="0"/>
              <a:t>Fenzo</a:t>
            </a:r>
            <a:endParaRPr lang="en-US" dirty="0" smtClean="0"/>
          </a:p>
          <a:p>
            <a:r>
              <a:rPr lang="en-US" dirty="0" smtClean="0"/>
              <a:t>Let max instances value limit your scale up</a:t>
            </a:r>
          </a:p>
          <a:p>
            <a:r>
              <a:rPr lang="en-US" dirty="0" smtClean="0"/>
              <a:t>Let min instances value define minimum size</a:t>
            </a:r>
          </a:p>
          <a:p>
            <a:pPr lvl="1"/>
            <a:r>
              <a:rPr lang="en-US" dirty="0" smtClean="0"/>
              <a:t>External coarse-grain scaling strategy can set the minimum</a:t>
            </a:r>
          </a:p>
          <a:p>
            <a:pPr lvl="1"/>
            <a:r>
              <a:rPr lang="en-US" dirty="0" smtClean="0"/>
              <a:t>E.g., Netflix’s Scryer</a:t>
            </a:r>
            <a:r>
              <a:rPr lang="en-US" baseline="30000" dirty="0" smtClean="0"/>
              <a:t>1</a:t>
            </a:r>
            <a:r>
              <a:rPr lang="en-US" dirty="0" smtClean="0"/>
              <a:t> predicts capacity based on historic usage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48640" y="4572000"/>
            <a:ext cx="8246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1</a:t>
            </a:r>
            <a:r>
              <a:rPr lang="en-US" dirty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 http://techblog.netflix.com/2013/11/scryer-netflixs-predictive-auto-scaling.html</a:t>
            </a:r>
            <a:endParaRPr lang="en-US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7875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dirty="0" smtClean="0"/>
              <a:t>Context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Insights </a:t>
            </a:r>
            <a:r>
              <a:rPr lang="en-US" dirty="0" smtClean="0"/>
              <a:t>initiative, part of Netflix Edge Engineering</a:t>
            </a:r>
          </a:p>
          <a:p>
            <a:r>
              <a:rPr lang="en-US" dirty="0" smtClean="0"/>
              <a:t>Tools to detect and visualize service health, anomalies, and customers’ streaming experience</a:t>
            </a:r>
          </a:p>
          <a:p>
            <a:r>
              <a:rPr lang="en-US" dirty="0" smtClean="0"/>
              <a:t>Event stream processing to run ad hoc queries on live event streams</a:t>
            </a:r>
          </a:p>
          <a:p>
            <a:r>
              <a:rPr lang="en-US" dirty="0" smtClean="0"/>
              <a:t>Resource scheduling optimizations for cloud native, reactive stream processing</a:t>
            </a:r>
          </a:p>
        </p:txBody>
      </p:sp>
    </p:spTree>
    <p:extLst>
      <p:ext uri="{BB962C8B-B14F-4D97-AF65-F5344CB8AC3E}">
        <p14:creationId xmlns:p14="http://schemas.microsoft.com/office/powerpoint/2010/main" val="574405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Sample </a:t>
            </a:r>
            <a:r>
              <a:rPr lang="en-US" sz="4800" dirty="0" err="1" smtClean="0"/>
              <a:t>Fenzo</a:t>
            </a:r>
            <a:r>
              <a:rPr lang="en-US" sz="4800" dirty="0" smtClean="0"/>
              <a:t> usage: builder</a:t>
            </a:r>
            <a:endParaRPr lang="en-US" sz="48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/>
              <a:t>scheduler = new </a:t>
            </a:r>
            <a:r>
              <a:rPr lang="en-US" sz="1600" dirty="0" err="1"/>
              <a:t>TaskScheduler.Builder</a:t>
            </a:r>
            <a:r>
              <a:rPr lang="en-US" sz="1600" dirty="0" smtClean="0"/>
              <a:t>()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		// auto release unused resource offers</a:t>
            </a:r>
            <a:endParaRPr lang="en-US" sz="1600" dirty="0"/>
          </a:p>
          <a:p>
            <a:r>
              <a:rPr lang="en-US" sz="1600" dirty="0" smtClean="0"/>
              <a:t>				.</a:t>
            </a:r>
            <a:r>
              <a:rPr lang="en-US" sz="1600" dirty="0" err="1" smtClean="0"/>
              <a:t>withLeaseOfferExpirySecs</a:t>
            </a:r>
            <a:r>
              <a:rPr lang="en-US" sz="1600" dirty="0" smtClean="0"/>
              <a:t>(60)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		// action to take for releasing offers</a:t>
            </a:r>
            <a:endParaRPr lang="en-US" sz="1600" dirty="0"/>
          </a:p>
          <a:p>
            <a:r>
              <a:rPr lang="en-US" sz="1600" dirty="0"/>
              <a:t>	</a:t>
            </a:r>
            <a:r>
              <a:rPr lang="en-US" sz="1600" dirty="0" smtClean="0"/>
              <a:t>			.</a:t>
            </a:r>
            <a:r>
              <a:rPr lang="en-US" sz="1600" dirty="0" err="1" smtClean="0"/>
              <a:t>withLeaseRejectAction</a:t>
            </a:r>
            <a:r>
              <a:rPr lang="en-US" sz="1600" dirty="0" smtClean="0"/>
              <a:t>( </a:t>
            </a:r>
            <a:r>
              <a:rPr lang="en-US" sz="1600" dirty="0"/>
              <a:t>(lease) -&gt; {</a:t>
            </a:r>
          </a:p>
          <a:p>
            <a:r>
              <a:rPr lang="en-US" sz="1600" dirty="0" smtClean="0"/>
              <a:t>    </a:t>
            </a:r>
            <a:r>
              <a:rPr lang="en-US" sz="1600" dirty="0" err="1" smtClean="0"/>
              <a:t>mesosDriver.declineOffer</a:t>
            </a:r>
            <a:r>
              <a:rPr lang="en-US" sz="1600" dirty="0" smtClean="0"/>
              <a:t>(</a:t>
            </a:r>
            <a:r>
              <a:rPr lang="en-US" sz="1600" dirty="0" err="1" smtClean="0"/>
              <a:t>lease.getOffer</a:t>
            </a:r>
            <a:r>
              <a:rPr lang="en-US" sz="1600" dirty="0"/>
              <a:t>().</a:t>
            </a:r>
            <a:r>
              <a:rPr lang="en-US" sz="1600" dirty="0" err="1"/>
              <a:t>getId</a:t>
            </a:r>
            <a:r>
              <a:rPr lang="en-US" sz="1600" dirty="0"/>
              <a:t>());</a:t>
            </a:r>
          </a:p>
          <a:p>
            <a:r>
              <a:rPr lang="en-US" sz="1600" dirty="0"/>
              <a:t>                 </a:t>
            </a:r>
            <a:r>
              <a:rPr lang="en-US" sz="1600" dirty="0" smtClean="0"/>
              <a:t>} )</a:t>
            </a:r>
          </a:p>
          <a:p>
            <a:r>
              <a:rPr lang="en-US" sz="1600" dirty="0" smtClean="0"/>
              <a:t>				.build();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226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Sample </a:t>
            </a:r>
            <a:r>
              <a:rPr lang="en-US" sz="4800" dirty="0" err="1"/>
              <a:t>Fenzo</a:t>
            </a:r>
            <a:r>
              <a:rPr lang="en-US" sz="4800" dirty="0"/>
              <a:t> usage: builder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/>
              <a:t>scheduler = new </a:t>
            </a:r>
            <a:r>
              <a:rPr lang="en-US" sz="1600" dirty="0" err="1"/>
              <a:t>TaskScheduler.Builder</a:t>
            </a:r>
            <a:r>
              <a:rPr lang="en-US" sz="1600" dirty="0"/>
              <a:t>()</a:t>
            </a:r>
          </a:p>
          <a:p>
            <a:r>
              <a:rPr lang="en-US" sz="1600" dirty="0" smtClean="0"/>
              <a:t>				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withLeaseOfferExpirySecs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(60)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.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withLeaseRejectAction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 (lease) -&gt; {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mesosDriver.declineOffer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lease.getOffer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().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getId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());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 })</a:t>
            </a:r>
          </a:p>
          <a:p>
            <a:r>
              <a:rPr lang="en-US" sz="1600" dirty="0"/>
              <a:t>	</a:t>
            </a:r>
            <a:r>
              <a:rPr lang="en-US" sz="1600" dirty="0" smtClean="0"/>
              <a:t>			// use built-in bin packer</a:t>
            </a:r>
            <a:endParaRPr lang="en-US" sz="1600" dirty="0"/>
          </a:p>
          <a:p>
            <a:r>
              <a:rPr lang="en-US" sz="1600" dirty="0" smtClean="0"/>
              <a:t>				.</a:t>
            </a:r>
            <a:r>
              <a:rPr lang="en-US" sz="1600" dirty="0" err="1"/>
              <a:t>withFitnessCalculator</a:t>
            </a:r>
            <a:r>
              <a:rPr lang="en-US" sz="1600" dirty="0" smtClean="0"/>
              <a:t>(</a:t>
            </a:r>
          </a:p>
          <a:p>
            <a:r>
              <a:rPr lang="en-US" sz="1600" dirty="0" smtClean="0"/>
              <a:t>				    </a:t>
            </a:r>
            <a:r>
              <a:rPr lang="en-US" sz="1600" dirty="0" err="1" smtClean="0"/>
              <a:t>BinPackingFitnessCalculators.cpuBinPacker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				.build</a:t>
            </a:r>
            <a:r>
              <a:rPr lang="en-US" sz="16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21674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Sample </a:t>
            </a:r>
            <a:r>
              <a:rPr lang="en-US" sz="4800" dirty="0" err="1"/>
              <a:t>Fenzo</a:t>
            </a:r>
            <a:r>
              <a:rPr lang="en-US" sz="4800" dirty="0"/>
              <a:t> usage: builder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1600" dirty="0"/>
              <a:t>scheduler = new </a:t>
            </a:r>
            <a:r>
              <a:rPr lang="en-US" sz="1600" dirty="0" err="1"/>
              <a:t>TaskScheduler.Builder</a:t>
            </a:r>
            <a:r>
              <a:rPr lang="en-US" sz="1600" dirty="0"/>
              <a:t>()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.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withLeaseOfferExpirySecs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(60)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.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withLeaseRejectAction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 (lease) -&gt; {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mesosDriver.declineOffer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lease.getOffer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().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getId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());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 } )</a:t>
            </a:r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.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</a:rPr>
              <a:t>withFitnessCalculator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(</a:t>
            </a:r>
          </a:p>
          <a:p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				    </a:t>
            </a:r>
            <a:r>
              <a:rPr lang="en-US" sz="1600" dirty="0" err="1" smtClean="0">
                <a:solidFill>
                  <a:schemeClr val="bg2">
                    <a:lumMod val="50000"/>
                  </a:schemeClr>
                </a:solidFill>
              </a:rPr>
              <a:t>BinPackingFitnessCalculators.cpuBinPacker</a:t>
            </a:r>
            <a:r>
              <a:rPr lang="en-US" sz="1600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sz="1600" dirty="0" smtClean="0"/>
              <a:t>				// trade off assignment quality with speed</a:t>
            </a:r>
          </a:p>
          <a:p>
            <a:r>
              <a:rPr lang="en-US" sz="1600" dirty="0" smtClean="0"/>
              <a:t>				.</a:t>
            </a:r>
            <a:r>
              <a:rPr lang="en-US" sz="1600" dirty="0" err="1"/>
              <a:t>withFitnessGoodEnoughFunction</a:t>
            </a:r>
            <a:r>
              <a:rPr lang="en-US" sz="1600" dirty="0" smtClean="0"/>
              <a:t>( (f) -&gt; </a:t>
            </a:r>
          </a:p>
          <a:p>
            <a:r>
              <a:rPr lang="en-US" sz="1600" dirty="0" smtClean="0"/>
              <a:t>				    { return f&gt;0.5; } )</a:t>
            </a:r>
            <a:endParaRPr lang="en-US" sz="1600" dirty="0"/>
          </a:p>
          <a:p>
            <a:r>
              <a:rPr lang="en-US" sz="1600" dirty="0" smtClean="0"/>
              <a:t>				.</a:t>
            </a:r>
            <a:r>
              <a:rPr lang="en-US" sz="1600" dirty="0"/>
              <a:t>build();</a:t>
            </a:r>
          </a:p>
        </p:txBody>
      </p:sp>
    </p:spTree>
    <p:extLst>
      <p:ext uri="{BB962C8B-B14F-4D97-AF65-F5344CB8AC3E}">
        <p14:creationId xmlns:p14="http://schemas.microsoft.com/office/powerpoint/2010/main" val="22990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summarize…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86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Why Apache Mesos in a cloud?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342899" y="1084840"/>
            <a:ext cx="8458201" cy="377290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7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Resource granularity</a:t>
            </a:r>
          </a:p>
          <a:p>
            <a:endParaRPr lang="en-US" dirty="0"/>
          </a:p>
          <a:p>
            <a:r>
              <a:rPr lang="en-US" dirty="0" smtClean="0"/>
              <a:t>Task startup 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93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790" y="203571"/>
            <a:ext cx="8366944" cy="830997"/>
          </a:xfrm>
        </p:spPr>
        <p:txBody>
          <a:bodyPr wrap="none" anchor="t">
            <a:noAutofit/>
          </a:bodyPr>
          <a:lstStyle/>
          <a:p>
            <a:pPr>
              <a:lnSpc>
                <a:spcPts val="4800"/>
              </a:lnSpc>
            </a:pPr>
            <a:r>
              <a:rPr lang="en-US" dirty="0" smtClean="0"/>
              <a:t>Task scheduler, </a:t>
            </a:r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57681" y="1385624"/>
            <a:ext cx="3334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Generic task scheduler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76587" y="2244862"/>
            <a:ext cx="1938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Heterogeneous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82610" y="3092879"/>
            <a:ext cx="131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Autoscale</a:t>
            </a:r>
            <a:endParaRPr lang="en-US" sz="2000" dirty="0" smtClean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05574" y="3492989"/>
            <a:ext cx="11097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Visibility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39220" y="2785103"/>
            <a:ext cx="2449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Plugins for</a:t>
            </a:r>
          </a:p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Constraints, Fitness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14938" y="4080207"/>
            <a:ext cx="1483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High speed</a:t>
            </a:r>
          </a:p>
        </p:txBody>
      </p:sp>
    </p:spTree>
    <p:extLst>
      <p:ext uri="{BB962C8B-B14F-4D97-AF65-F5344CB8AC3E}">
        <p14:creationId xmlns:p14="http://schemas.microsoft.com/office/powerpoint/2010/main" val="1608711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/>
          <p:cNvSpPr/>
          <p:nvPr/>
        </p:nvSpPr>
        <p:spPr>
          <a:xfrm>
            <a:off x="1339576" y="2807954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94" name="Rectangle 93"/>
          <p:cNvSpPr/>
          <p:nvPr/>
        </p:nvSpPr>
        <p:spPr>
          <a:xfrm>
            <a:off x="1187176" y="2910686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6067586" y="1233172"/>
            <a:ext cx="1947672" cy="677893"/>
            <a:chOff x="6067586" y="1233172"/>
            <a:chExt cx="1947672" cy="677893"/>
          </a:xfrm>
        </p:grpSpPr>
        <p:sp>
          <p:nvSpPr>
            <p:cNvPr id="75" name="Rounded Rectangle 74"/>
            <p:cNvSpPr/>
            <p:nvPr/>
          </p:nvSpPr>
          <p:spPr>
            <a:xfrm>
              <a:off x="6067586" y="1233791"/>
              <a:ext cx="1947672" cy="67665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7586" y="1233172"/>
              <a:ext cx="1943751" cy="677893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74" name="Rounded Rectangle 73"/>
          <p:cNvSpPr/>
          <p:nvPr/>
        </p:nvSpPr>
        <p:spPr>
          <a:xfrm>
            <a:off x="464949" y="1123627"/>
            <a:ext cx="8020373" cy="3665349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  <a:prstDash val="sysDot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953890" y="1736522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1831639" y="1857594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6063" y="3020505"/>
            <a:ext cx="3667613" cy="14781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+mj-lt"/>
              </a:rPr>
              <a:t>Mantis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Mantis system overview</a:t>
            </a:r>
            <a:endParaRPr lang="en-US" dirty="0"/>
          </a:p>
        </p:txBody>
      </p:sp>
      <p:cxnSp>
        <p:nvCxnSpPr>
          <p:cNvPr id="6" name="Elbow Connector 5"/>
          <p:cNvCxnSpPr>
            <a:stCxn id="58" idx="3"/>
            <a:endCxn id="55" idx="1"/>
          </p:cNvCxnSpPr>
          <p:nvPr/>
        </p:nvCxnSpPr>
        <p:spPr>
          <a:xfrm>
            <a:off x="2760837" y="3844175"/>
            <a:ext cx="378880" cy="102778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712129" y="1982113"/>
            <a:ext cx="1792618" cy="473647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4" idx="0"/>
            <a:endCxn id="8" idx="2"/>
          </p:cNvCxnSpPr>
          <p:nvPr/>
        </p:nvCxnSpPr>
        <p:spPr>
          <a:xfrm flipH="1" flipV="1">
            <a:off x="2608438" y="2455760"/>
            <a:ext cx="271432" cy="56474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4" idx="3"/>
            <a:endCxn id="45" idx="1"/>
          </p:cNvCxnSpPr>
          <p:nvPr/>
        </p:nvCxnSpPr>
        <p:spPr>
          <a:xfrm flipV="1">
            <a:off x="4713676" y="3748908"/>
            <a:ext cx="1423232" cy="1067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4132234" y="1870770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4713677" y="1533650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936007" y="2058752"/>
            <a:ext cx="282223" cy="270933"/>
          </a:xfrm>
          <a:prstGeom prst="ellipse">
            <a:avLst/>
          </a:prstGeom>
          <a:solidFill>
            <a:srgbClr val="92D050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7"/>
            <a:endCxn id="25" idx="2"/>
          </p:cNvCxnSpPr>
          <p:nvPr/>
        </p:nvCxnSpPr>
        <p:spPr>
          <a:xfrm flipV="1">
            <a:off x="4373126" y="1669117"/>
            <a:ext cx="340551" cy="24133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6" idx="0"/>
            <a:endCxn id="25" idx="4"/>
          </p:cNvCxnSpPr>
          <p:nvPr/>
        </p:nvCxnSpPr>
        <p:spPr>
          <a:xfrm flipH="1" flipV="1">
            <a:off x="4854789" y="1804583"/>
            <a:ext cx="222330" cy="254169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4" idx="5"/>
            <a:endCxn id="26" idx="2"/>
          </p:cNvCxnSpPr>
          <p:nvPr/>
        </p:nvCxnSpPr>
        <p:spPr>
          <a:xfrm>
            <a:off x="4373126" y="2102026"/>
            <a:ext cx="562881" cy="92193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3"/>
            <a:endCxn id="24" idx="2"/>
          </p:cNvCxnSpPr>
          <p:nvPr/>
        </p:nvCxnSpPr>
        <p:spPr>
          <a:xfrm flipV="1">
            <a:off x="3624257" y="2006237"/>
            <a:ext cx="507977" cy="8818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0"/>
            <a:endCxn id="26" idx="3"/>
          </p:cNvCxnSpPr>
          <p:nvPr/>
        </p:nvCxnSpPr>
        <p:spPr>
          <a:xfrm flipV="1">
            <a:off x="2879870" y="2290008"/>
            <a:ext cx="2097468" cy="7304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7" name="Group 76"/>
          <p:cNvGrpSpPr/>
          <p:nvPr/>
        </p:nvGrpSpPr>
        <p:grpSpPr>
          <a:xfrm>
            <a:off x="6136908" y="2835133"/>
            <a:ext cx="1344083" cy="1553701"/>
            <a:chOff x="6134765" y="2721820"/>
            <a:chExt cx="1344083" cy="1553701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grpSp>
          <p:nvGrpSpPr>
            <p:cNvPr id="84" name="Group 83"/>
            <p:cNvGrpSpPr/>
            <p:nvPr/>
          </p:nvGrpSpPr>
          <p:grpSpPr>
            <a:xfrm>
              <a:off x="6422398" y="2721820"/>
              <a:ext cx="1056450" cy="1279853"/>
              <a:chOff x="6207988" y="3189180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85" name="Rounded Rectangle 84"/>
              <p:cNvSpPr/>
              <p:nvPr/>
            </p:nvSpPr>
            <p:spPr>
              <a:xfrm>
                <a:off x="6207988" y="3189180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86" name="Group 85"/>
              <p:cNvGrpSpPr/>
              <p:nvPr/>
            </p:nvGrpSpPr>
            <p:grpSpPr>
              <a:xfrm>
                <a:off x="6353984" y="3341845"/>
                <a:ext cx="449881" cy="443132"/>
                <a:chOff x="7383283" y="1079095"/>
                <a:chExt cx="449881" cy="443132"/>
              </a:xfrm>
            </p:grpSpPr>
            <p:sp>
              <p:nvSpPr>
                <p:cNvPr id="87" name="Rounded Rectangle 86"/>
                <p:cNvSpPr/>
                <p:nvPr/>
              </p:nvSpPr>
              <p:spPr>
                <a:xfrm>
                  <a:off x="7383283" y="1079095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ounded Rectangle 87"/>
                <p:cNvSpPr/>
                <p:nvPr/>
              </p:nvSpPr>
              <p:spPr>
                <a:xfrm>
                  <a:off x="7440190" y="1133897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ounded Rectangle 88"/>
                <p:cNvSpPr/>
                <p:nvPr/>
              </p:nvSpPr>
              <p:spPr>
                <a:xfrm>
                  <a:off x="750424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78" name="Group 77"/>
            <p:cNvGrpSpPr/>
            <p:nvPr/>
          </p:nvGrpSpPr>
          <p:grpSpPr>
            <a:xfrm>
              <a:off x="6280724" y="2852859"/>
              <a:ext cx="1056450" cy="1279853"/>
              <a:chOff x="6223474" y="3183644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79" name="Rounded Rectangle 78"/>
              <p:cNvSpPr/>
              <p:nvPr/>
            </p:nvSpPr>
            <p:spPr>
              <a:xfrm>
                <a:off x="6223474" y="3183644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80" name="Group 79"/>
              <p:cNvGrpSpPr/>
              <p:nvPr/>
            </p:nvGrpSpPr>
            <p:grpSpPr>
              <a:xfrm>
                <a:off x="6353984" y="3341845"/>
                <a:ext cx="449881" cy="443132"/>
                <a:chOff x="7383283" y="1079095"/>
                <a:chExt cx="449881" cy="443132"/>
              </a:xfrm>
            </p:grpSpPr>
            <p:sp>
              <p:nvSpPr>
                <p:cNvPr id="81" name="Rounded Rectangle 80"/>
                <p:cNvSpPr/>
                <p:nvPr/>
              </p:nvSpPr>
              <p:spPr>
                <a:xfrm>
                  <a:off x="7383283" y="1079095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ounded Rectangle 81"/>
                <p:cNvSpPr/>
                <p:nvPr/>
              </p:nvSpPr>
              <p:spPr>
                <a:xfrm>
                  <a:off x="7440190" y="1133897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ounded Rectangle 82"/>
                <p:cNvSpPr/>
                <p:nvPr/>
              </p:nvSpPr>
              <p:spPr>
                <a:xfrm>
                  <a:off x="750424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9" name="Group 48"/>
            <p:cNvGrpSpPr/>
            <p:nvPr/>
          </p:nvGrpSpPr>
          <p:grpSpPr>
            <a:xfrm>
              <a:off x="6375480" y="3418065"/>
              <a:ext cx="449881" cy="443131"/>
              <a:chOff x="7383283" y="1056951"/>
              <a:chExt cx="449881" cy="443131"/>
            </a:xfrm>
          </p:grpSpPr>
          <p:sp>
            <p:nvSpPr>
              <p:cNvPr id="50" name="Rounded Rectangle 49"/>
              <p:cNvSpPr/>
              <p:nvPr/>
            </p:nvSpPr>
            <p:spPr>
              <a:xfrm>
                <a:off x="7383283" y="1056951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ounded Rectangle 50"/>
              <p:cNvSpPr/>
              <p:nvPr/>
            </p:nvSpPr>
            <p:spPr>
              <a:xfrm>
                <a:off x="7440190" y="1111753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ounded Rectangle 51"/>
              <p:cNvSpPr/>
              <p:nvPr/>
            </p:nvSpPr>
            <p:spPr>
              <a:xfrm>
                <a:off x="7504243" y="1177291"/>
                <a:ext cx="328921" cy="322791"/>
              </a:xfrm>
              <a:prstGeom prst="roundRect">
                <a:avLst/>
              </a:prstGeom>
              <a:solidFill>
                <a:schemeClr val="accent1"/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6134765" y="2995668"/>
              <a:ext cx="1056450" cy="1279853"/>
              <a:chOff x="6223474" y="3183644"/>
              <a:chExt cx="703753" cy="914400"/>
            </a:xfr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grpSpPr>
          <p:sp>
            <p:nvSpPr>
              <p:cNvPr id="45" name="Rounded Rectangle 44"/>
              <p:cNvSpPr/>
              <p:nvPr/>
            </p:nvSpPr>
            <p:spPr>
              <a:xfrm>
                <a:off x="6223474" y="3183644"/>
                <a:ext cx="703753" cy="914400"/>
              </a:xfrm>
              <a:prstGeom prst="round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400" dirty="0" smtClean="0"/>
                  <a:t>ASG</a:t>
                </a:r>
                <a:endParaRPr lang="en-US" sz="1400" dirty="0"/>
              </a:p>
            </p:txBody>
          </p:sp>
          <p:grpSp>
            <p:nvGrpSpPr>
              <p:cNvPr id="44" name="Group 43"/>
              <p:cNvGrpSpPr/>
              <p:nvPr/>
            </p:nvGrpSpPr>
            <p:grpSpPr>
              <a:xfrm>
                <a:off x="6371704" y="3347381"/>
                <a:ext cx="445413" cy="437596"/>
                <a:chOff x="7401003" y="1084631"/>
                <a:chExt cx="445413" cy="437596"/>
              </a:xfrm>
            </p:grpSpPr>
            <p:sp>
              <p:nvSpPr>
                <p:cNvPr id="42" name="Rounded Rectangle 41"/>
                <p:cNvSpPr/>
                <p:nvPr/>
              </p:nvSpPr>
              <p:spPr>
                <a:xfrm>
                  <a:off x="7517495" y="1084631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ounded Rectangle 39"/>
                <p:cNvSpPr/>
                <p:nvPr/>
              </p:nvSpPr>
              <p:spPr>
                <a:xfrm>
                  <a:off x="7460838" y="1144969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ounded Rectangle 42"/>
                <p:cNvSpPr/>
                <p:nvPr/>
              </p:nvSpPr>
              <p:spPr>
                <a:xfrm>
                  <a:off x="7401003" y="1199436"/>
                  <a:ext cx="328921" cy="32279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solidFill>
                    <a:schemeClr val="bg1"/>
                  </a:solidFill>
                </a:ln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800" dirty="0"/>
                </a:p>
              </p:txBody>
            </p:sp>
          </p:grpSp>
        </p:grpSp>
      </p:grpSp>
      <p:sp>
        <p:nvSpPr>
          <p:cNvPr id="55" name="Rounded Rectangle 54"/>
          <p:cNvSpPr/>
          <p:nvPr/>
        </p:nvSpPr>
        <p:spPr>
          <a:xfrm>
            <a:off x="3139717" y="3637209"/>
            <a:ext cx="1335418" cy="619487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Fenzo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1273744" y="3433302"/>
            <a:ext cx="1487093" cy="82174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Mesos</a:t>
            </a:r>
            <a:endParaRPr lang="en-US" dirty="0" smtClean="0"/>
          </a:p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90" name="TextBox 89"/>
          <p:cNvSpPr txBox="1"/>
          <p:nvPr/>
        </p:nvSpPr>
        <p:spPr>
          <a:xfrm>
            <a:off x="3769766" y="1338092"/>
            <a:ext cx="10695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ZooKeeper</a:t>
            </a:r>
            <a:endParaRPr lang="en-US" sz="1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</p:txBody>
      </p:sp>
      <p:sp>
        <p:nvSpPr>
          <p:cNvPr id="91" name="TextBox 90"/>
          <p:cNvSpPr txBox="1"/>
          <p:nvPr/>
        </p:nvSpPr>
        <p:spPr>
          <a:xfrm rot="16200000">
            <a:off x="5940481" y="3456349"/>
            <a:ext cx="665567" cy="24622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Instance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6188761" y="2244915"/>
            <a:ext cx="13692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Apache </a:t>
            </a:r>
            <a:r>
              <a:rPr lang="en-US" sz="1400" dirty="0" err="1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Mesos</a:t>
            </a:r>
            <a:endParaRPr lang="en-US" sz="1400" dirty="0" smtClean="0">
              <a:gradFill>
                <a:gsLst>
                  <a:gs pos="0">
                    <a:srgbClr val="FEFEFE"/>
                  </a:gs>
                  <a:gs pos="100000">
                    <a:srgbClr val="FEFEFE"/>
                  </a:gs>
                </a:gsLst>
                <a:lin ang="5400000" scaled="1"/>
              </a:gradFill>
            </a:endParaRPr>
          </a:p>
          <a:p>
            <a:r>
              <a:rPr lang="en-US" sz="14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Slave Cluster</a:t>
            </a:r>
          </a:p>
        </p:txBody>
      </p:sp>
    </p:spTree>
    <p:extLst>
      <p:ext uri="{BB962C8B-B14F-4D97-AF65-F5344CB8AC3E}">
        <p14:creationId xmlns:p14="http://schemas.microsoft.com/office/powerpoint/2010/main" val="137355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data visualization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28" y="885346"/>
            <a:ext cx="6745344" cy="41574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240224" y="2657960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Mock up</a:t>
            </a:r>
          </a:p>
        </p:txBody>
      </p:sp>
    </p:spTree>
    <p:extLst>
      <p:ext uri="{BB962C8B-B14F-4D97-AF65-F5344CB8AC3E}">
        <p14:creationId xmlns:p14="http://schemas.microsoft.com/office/powerpoint/2010/main" val="51417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850" y="43478"/>
            <a:ext cx="8458201" cy="857250"/>
          </a:xfrm>
        </p:spPr>
        <p:txBody>
          <a:bodyPr/>
          <a:lstStyle/>
          <a:p>
            <a:r>
              <a:rPr lang="en-US" dirty="0" smtClean="0"/>
              <a:t>Netflix talks at </a:t>
            </a:r>
            <a:r>
              <a:rPr lang="en-US" dirty="0" err="1" smtClean="0"/>
              <a:t>re:Invent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6314960"/>
              </p:ext>
            </p:extLst>
          </p:nvPr>
        </p:nvGraphicFramePr>
        <p:xfrm>
          <a:off x="278326" y="795757"/>
          <a:ext cx="8568364" cy="4034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652"/>
                <a:gridCol w="1864811"/>
                <a:gridCol w="5514901"/>
              </a:tblGrid>
              <a:tr h="410934">
                <a:tc>
                  <a:txBody>
                    <a:bodyPr/>
                    <a:lstStyle/>
                    <a:p>
                      <a:r>
                        <a:rPr lang="en-US" dirty="0" smtClean="0"/>
                        <a:t>Talk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Title</a:t>
                      </a:r>
                      <a:endParaRPr lang="en-US" dirty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PFC-305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Wednesday, 1:15pm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Embracing Failure: Fault Injection and Service</a:t>
                      </a:r>
                      <a:r>
                        <a:rPr lang="en-US" sz="1600" baseline="0" dirty="0" smtClean="0"/>
                        <a:t> Reliability</a:t>
                      </a:r>
                      <a:endParaRPr lang="en-US" sz="1600" dirty="0" smtClean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BDT-403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Wednesday, 2:15pm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Next Generation Big Data Platform at Netflix</a:t>
                      </a:r>
                      <a:endParaRPr lang="en-US" sz="1600" dirty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PFC-306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Wednesday</a:t>
                      </a:r>
                      <a:r>
                        <a:rPr lang="en-US" sz="1400" smtClean="0"/>
                        <a:t>, 3:30pm</a:t>
                      </a:r>
                      <a:endParaRPr 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Performance Tuning EC2</a:t>
                      </a:r>
                    </a:p>
                  </a:txBody>
                  <a:tcPr/>
                </a:tc>
              </a:tr>
              <a:tr h="570496">
                <a:tc>
                  <a:txBody>
                    <a:bodyPr/>
                    <a:lstStyle/>
                    <a:p>
                      <a:r>
                        <a:rPr lang="en-US" dirty="0" smtClean="0"/>
                        <a:t>DEV-309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Wednesday, 3:30pm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From </a:t>
                      </a:r>
                      <a:r>
                        <a:rPr lang="en-US" sz="1600" dirty="0" err="1" smtClean="0"/>
                        <a:t>Asgard</a:t>
                      </a:r>
                      <a:r>
                        <a:rPr lang="en-US" sz="1600" dirty="0" smtClean="0"/>
                        <a:t> to </a:t>
                      </a:r>
                      <a:r>
                        <a:rPr lang="en-US" sz="1600" dirty="0" err="1" smtClean="0"/>
                        <a:t>Zuul</a:t>
                      </a:r>
                      <a:r>
                        <a:rPr lang="en-US" sz="1600" dirty="0" smtClean="0"/>
                        <a:t>, How Netflix’s proven Open Source Tools can accelerate</a:t>
                      </a:r>
                      <a:r>
                        <a:rPr lang="en-US" sz="1600" baseline="0" dirty="0" smtClean="0"/>
                        <a:t> and scale your services</a:t>
                      </a:r>
                      <a:endParaRPr lang="en-US" sz="1600" dirty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r>
                        <a:rPr lang="en-US" dirty="0" smtClean="0"/>
                        <a:t>ARC-317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Wednesday, 4:30pm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Maintaining a Resilient</a:t>
                      </a:r>
                      <a:r>
                        <a:rPr lang="en-US" sz="1600" baseline="0" dirty="0" smtClean="0"/>
                        <a:t> Front-Door at Massive Scale</a:t>
                      </a:r>
                      <a:endParaRPr lang="en-US" sz="1600" dirty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r>
                        <a:rPr lang="en-US" dirty="0" smtClean="0"/>
                        <a:t>PFC-304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/>
                        <a:t>Wednesday, 4:30pm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Effective Inter-process Communications</a:t>
                      </a:r>
                      <a:r>
                        <a:rPr lang="en-US" sz="1600" baseline="0" dirty="0" smtClean="0"/>
                        <a:t> in the Cloud: The Pros and Cons of Micro Services Architectures</a:t>
                      </a:r>
                      <a:endParaRPr lang="en-US" sz="1600" dirty="0" smtClean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r>
                        <a:rPr lang="en-US" dirty="0" smtClean="0"/>
                        <a:t>ENT-209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Wednesday, 4:30pm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Cloud Migration, </a:t>
                      </a:r>
                      <a:r>
                        <a:rPr lang="en-US" sz="1600" dirty="0" err="1" smtClean="0"/>
                        <a:t>Dev</a:t>
                      </a:r>
                      <a:r>
                        <a:rPr lang="en-US" sz="1600" dirty="0" smtClean="0"/>
                        <a:t>-Ops and Distributed Systems</a:t>
                      </a:r>
                      <a:endParaRPr lang="en-US" sz="1600" dirty="0"/>
                    </a:p>
                  </a:txBody>
                  <a:tcPr/>
                </a:tc>
              </a:tr>
              <a:tr h="410934">
                <a:tc>
                  <a:txBody>
                    <a:bodyPr/>
                    <a:lstStyle/>
                    <a:p>
                      <a:r>
                        <a:rPr lang="en-US" dirty="0" smtClean="0"/>
                        <a:t>APP-310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Friday, 9:00am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Scheduling using Apache </a:t>
                      </a:r>
                      <a:r>
                        <a:rPr lang="en-US" sz="1600" dirty="0" err="1" smtClean="0"/>
                        <a:t>Mesos</a:t>
                      </a:r>
                      <a:r>
                        <a:rPr lang="en-US" sz="1600" dirty="0" smtClean="0"/>
                        <a:t> in the Cloud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603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APP310</a:t>
            </a:r>
          </a:p>
        </p:txBody>
      </p:sp>
    </p:spTree>
    <p:extLst>
      <p:ext uri="{BB962C8B-B14F-4D97-AF65-F5344CB8AC3E}">
        <p14:creationId xmlns:p14="http://schemas.microsoft.com/office/powerpoint/2010/main" val="1575690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data visualization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628" y="885346"/>
            <a:ext cx="6745344" cy="41574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240224" y="2657960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gradFill>
                  <a:gsLst>
                    <a:gs pos="0">
                      <a:srgbClr val="FEFEFE"/>
                    </a:gs>
                    <a:gs pos="100000">
                      <a:srgbClr val="FEFEFE"/>
                    </a:gs>
                  </a:gsLst>
                  <a:lin ang="5400000" scaled="1"/>
                </a:gradFill>
              </a:rPr>
              <a:t>Mock up</a:t>
            </a:r>
          </a:p>
        </p:txBody>
      </p:sp>
    </p:spTree>
    <p:extLst>
      <p:ext uri="{BB962C8B-B14F-4D97-AF65-F5344CB8AC3E}">
        <p14:creationId xmlns:p14="http://schemas.microsoft.com/office/powerpoint/2010/main" val="109202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invent-2014-template-Dark">
  <a:themeElements>
    <a:clrScheme name="AWS_re:Invent_2014">
      <a:dk1>
        <a:srgbClr val="000000"/>
      </a:dk1>
      <a:lt1>
        <a:srgbClr val="FFFFFF"/>
      </a:lt1>
      <a:dk2>
        <a:srgbClr val="F2A52C"/>
      </a:dk2>
      <a:lt2>
        <a:srgbClr val="D6D6D3"/>
      </a:lt2>
      <a:accent1>
        <a:srgbClr val="F2A52C"/>
      </a:accent1>
      <a:accent2>
        <a:srgbClr val="B22491"/>
      </a:accent2>
      <a:accent3>
        <a:srgbClr val="007CBC"/>
      </a:accent3>
      <a:accent4>
        <a:srgbClr val="8BC942"/>
      </a:accent4>
      <a:accent5>
        <a:srgbClr val="595959"/>
      </a:accent5>
      <a:accent6>
        <a:srgbClr val="FFFFFF"/>
      </a:accent6>
      <a:hlink>
        <a:srgbClr val="007CBC"/>
      </a:hlink>
      <a:folHlink>
        <a:srgbClr val="B2249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700" dirty="0" err="1" smtClean="0">
            <a:gradFill>
              <a:gsLst>
                <a:gs pos="0">
                  <a:srgbClr val="FEFEFE"/>
                </a:gs>
                <a:gs pos="100000">
                  <a:srgbClr val="FEFEFE"/>
                </a:gs>
              </a:gsLst>
              <a:lin ang="5400000" scaled="1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reinvent-2014-template-Dark_v6.potx" id="{B89C75B5-5E71-4296-A9D8-575FE3AAD3E1}" vid="{7CA6107E-958F-456E-ABED-FA8B31E771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1CAD1257093A848B7066675EE926BAE" ma:contentTypeVersion="1" ma:contentTypeDescription="Create a new document." ma:contentTypeScope="" ma:versionID="f1cae5c6ae88aba1a237e05ed3ad9d7e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705B35A6-8B52-46A5-AE45-B98C6459DC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97C89A-FD0C-431E-81F6-90225B937683}">
  <ds:schemaRefs>
    <ds:schemaRef ds:uri="http://schemas.microsoft.com/office/2006/documentManagement/types"/>
    <ds:schemaRef ds:uri="http://purl.org/dc/dcmitype/"/>
    <ds:schemaRef ds:uri="http://www.w3.org/XML/1998/namespace"/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4F771E0-E80D-4EA8-BEC2-76983043A3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reinvent-2014-template-Dark</Template>
  <TotalTime>48808</TotalTime>
  <Words>2149</Words>
  <Application>Microsoft Office PowerPoint</Application>
  <PresentationFormat>On-screen Show (16:9)</PresentationFormat>
  <Paragraphs>762</Paragraphs>
  <Slides>89</Slides>
  <Notes>57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0" baseType="lpstr">
      <vt:lpstr>reinvent-2014-template-Dark</vt:lpstr>
      <vt:lpstr>APP310 Resource Scheduling Using Apache Mesos in the Cloud</vt:lpstr>
      <vt:lpstr>Scale to Internet traffic</vt:lpstr>
      <vt:lpstr>Scale to Internet traffic</vt:lpstr>
      <vt:lpstr>Scale to Internet traffic</vt:lpstr>
      <vt:lpstr>Context</vt:lpstr>
      <vt:lpstr>Context</vt:lpstr>
      <vt:lpstr>Context</vt:lpstr>
      <vt:lpstr>Context</vt:lpstr>
      <vt:lpstr>Dynamic data visualization</vt:lpstr>
      <vt:lpstr>Summary and faceted queries</vt:lpstr>
      <vt:lpstr>Agenda</vt:lpstr>
      <vt:lpstr>Mantis: infrastructure for operational insights</vt:lpstr>
      <vt:lpstr>Mantis: reactive stream processing</vt:lpstr>
      <vt:lpstr>Mantis: reactive stream processing</vt:lpstr>
      <vt:lpstr>Mantis: reactive stream processing</vt:lpstr>
      <vt:lpstr>Bidirectional data sourcing</vt:lpstr>
      <vt:lpstr>Mantis system overview</vt:lpstr>
      <vt:lpstr>Mantis scheduling model</vt:lpstr>
      <vt:lpstr>Apache Mesos</vt:lpstr>
      <vt:lpstr>Apache Mesos</vt:lpstr>
      <vt:lpstr>Apache Mesos</vt:lpstr>
      <vt:lpstr>Apache Mesos architecture</vt:lpstr>
      <vt:lpstr>Why Apache Mesos in a cloud?</vt:lpstr>
      <vt:lpstr>Resource granularity</vt:lpstr>
      <vt:lpstr>Task startup latency</vt:lpstr>
      <vt:lpstr>Why another framework?</vt:lpstr>
      <vt:lpstr>Challenges in a cloud</vt:lpstr>
      <vt:lpstr>Challenges in a cloud</vt:lpstr>
      <vt:lpstr>Challenges in a cloud</vt:lpstr>
      <vt:lpstr>Challenges in a cloud</vt:lpstr>
      <vt:lpstr>The autoscaling challenge</vt:lpstr>
      <vt:lpstr>The autoscaling challenge</vt:lpstr>
      <vt:lpstr>The autoscaling challenge</vt:lpstr>
      <vt:lpstr>The autoscaling challenge</vt:lpstr>
      <vt:lpstr>Stream locality challenge</vt:lpstr>
      <vt:lpstr>Stream locality challenge</vt:lpstr>
      <vt:lpstr>Stream processing challenges</vt:lpstr>
      <vt:lpstr>Stream processing challenges</vt:lpstr>
      <vt:lpstr>Framework design</vt:lpstr>
      <vt:lpstr>Framework design choices</vt:lpstr>
      <vt:lpstr>Framework availability</vt:lpstr>
      <vt:lpstr>Resource allocation granularity</vt:lpstr>
      <vt:lpstr>Task state persistence</vt:lpstr>
      <vt:lpstr>Task state persistence</vt:lpstr>
      <vt:lpstr>Mesos checkpoint feature</vt:lpstr>
      <vt:lpstr>Relinquishing Mesos offers</vt:lpstr>
      <vt:lpstr>Task scheduling</vt:lpstr>
      <vt:lpstr>Task scheduling objectives</vt:lpstr>
      <vt:lpstr>Task scheduling objectives</vt:lpstr>
      <vt:lpstr>Task scheduler, Fenzo</vt:lpstr>
      <vt:lpstr>Task scheduler, Fenzo</vt:lpstr>
      <vt:lpstr>Fenzo usage in frameworks</vt:lpstr>
      <vt:lpstr>The scheduling problem</vt:lpstr>
      <vt:lpstr>Scheduling optimizations</vt:lpstr>
      <vt:lpstr>Fenzo scheduling algorithm</vt:lpstr>
      <vt:lpstr>Scheduling constraints</vt:lpstr>
      <vt:lpstr>Scheduling constraints</vt:lpstr>
      <vt:lpstr>Scheduling constraints</vt:lpstr>
      <vt:lpstr>Hard constraints</vt:lpstr>
      <vt:lpstr>Soft constraints</vt:lpstr>
      <vt:lpstr>Fenzo fitness/constraint plugins</vt:lpstr>
      <vt:lpstr>Fenzo fitness/constraint plugins</vt:lpstr>
      <vt:lpstr>Fenzo fitness/constraint plugins</vt:lpstr>
      <vt:lpstr>Fenzo fitness/constraint plugins</vt:lpstr>
      <vt:lpstr>Fenzo fitness/constraint plugins</vt:lpstr>
      <vt:lpstr>Fenzo fitness/constraint plugins</vt:lpstr>
      <vt:lpstr>Bin packing fitness calculator</vt:lpstr>
      <vt:lpstr>Bin packing fitness calculator</vt:lpstr>
      <vt:lpstr>Bin packing fitness calculator</vt:lpstr>
      <vt:lpstr>A bin packing experiment</vt:lpstr>
      <vt:lpstr>Bin packing sample results</vt:lpstr>
      <vt:lpstr>Task runtime bin packing</vt:lpstr>
      <vt:lpstr>Stream locality fitness</vt:lpstr>
      <vt:lpstr>Composable fitness calculators</vt:lpstr>
      <vt:lpstr>Autoscaling cluster in Fenzo</vt:lpstr>
      <vt:lpstr>Rules-based autoscaling</vt:lpstr>
      <vt:lpstr>Scaling up via shortfall analysis</vt:lpstr>
      <vt:lpstr>Autoscaling actions from Fenzo</vt:lpstr>
      <vt:lpstr>Auto Scaling strategy</vt:lpstr>
      <vt:lpstr>Sample Fenzo usage: builder</vt:lpstr>
      <vt:lpstr>Sample Fenzo usage: builder</vt:lpstr>
      <vt:lpstr>Sample Fenzo usage: builder</vt:lpstr>
      <vt:lpstr>To summarize…</vt:lpstr>
      <vt:lpstr>Why Apache Mesos in a cloud?</vt:lpstr>
      <vt:lpstr>Task scheduler, Fenzo</vt:lpstr>
      <vt:lpstr>Mantis system overview</vt:lpstr>
      <vt:lpstr>Dynamic data visualization</vt:lpstr>
      <vt:lpstr>Netflix talks at re:Invent</vt:lpstr>
      <vt:lpstr>PowerPoint Presentation</vt:lpstr>
    </vt:vector>
  </TitlesOfParts>
  <Company>Netflix,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124</cp:revision>
  <dcterms:created xsi:type="dcterms:W3CDTF">2014-09-30T19:19:08Z</dcterms:created>
  <dcterms:modified xsi:type="dcterms:W3CDTF">2014-11-10T18:41:26Z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0x01010061CAD1257093A848B7066675EE926BAE</vt:lpwstr>
  </property>
</Properties>
</file>

<file path=docProps/thumbnail.jpeg>
</file>